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33"/>
  </p:notesMasterIdLst>
  <p:sldIdLst>
    <p:sldId id="699" r:id="rId3"/>
    <p:sldId id="765" r:id="rId4"/>
    <p:sldId id="766" r:id="rId5"/>
    <p:sldId id="767" r:id="rId6"/>
    <p:sldId id="768" r:id="rId7"/>
    <p:sldId id="769" r:id="rId8"/>
    <p:sldId id="770" r:id="rId9"/>
    <p:sldId id="771" r:id="rId10"/>
    <p:sldId id="772" r:id="rId11"/>
    <p:sldId id="773" r:id="rId12"/>
    <p:sldId id="774" r:id="rId13"/>
    <p:sldId id="775" r:id="rId14"/>
    <p:sldId id="776" r:id="rId15"/>
    <p:sldId id="777" r:id="rId16"/>
    <p:sldId id="778" r:id="rId17"/>
    <p:sldId id="779" r:id="rId18"/>
    <p:sldId id="780" r:id="rId19"/>
    <p:sldId id="781" r:id="rId20"/>
    <p:sldId id="782" r:id="rId21"/>
    <p:sldId id="783" r:id="rId22"/>
    <p:sldId id="784" r:id="rId23"/>
    <p:sldId id="785" r:id="rId24"/>
    <p:sldId id="786" r:id="rId25"/>
    <p:sldId id="787" r:id="rId26"/>
    <p:sldId id="788" r:id="rId27"/>
    <p:sldId id="789" r:id="rId28"/>
    <p:sldId id="790" r:id="rId29"/>
    <p:sldId id="701" r:id="rId30"/>
    <p:sldId id="702" r:id="rId31"/>
    <p:sldId id="679" r:id="rId32"/>
  </p:sldIdLst>
  <p:sldSz cx="12192000" cy="6858000"/>
  <p:notesSz cx="6858000" cy="9144000"/>
  <p:defaultTextStyle>
    <a:defPPr>
      <a:defRPr lang="vi-V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00477"/>
    <a:srgbClr val="2462B0"/>
    <a:srgbClr val="E14A30"/>
    <a:srgbClr val="FDBA14"/>
    <a:srgbClr val="000000"/>
    <a:srgbClr val="D83F3F"/>
    <a:srgbClr val="FFCE33"/>
    <a:srgbClr val="22B1BF"/>
    <a:srgbClr val="499DCC"/>
    <a:srgbClr val="FF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030" autoAdjust="0"/>
    <p:restoredTop sz="86447" autoAdjust="0"/>
  </p:normalViewPr>
  <p:slideViewPr>
    <p:cSldViewPr snapToGrid="0">
      <p:cViewPr>
        <p:scale>
          <a:sx n="83" d="100"/>
          <a:sy n="83" d="100"/>
        </p:scale>
        <p:origin x="-78" y="-60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EA8BF3-28B4-4D29-8143-291BBD75E4ED}" type="datetimeFigureOut">
              <a:rPr lang="vi-VN" smtClean="0"/>
              <a:t>13/03/2020</a:t>
            </a:fld>
            <a:endParaRPr lang="vi-V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vi-V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7BCFDA-27A2-45EC-9890-6B4CDA215AA0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9758225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7BCFDA-27A2-45EC-9890-6B4CDA215AA0}" type="slidenum">
              <a:rPr lang="vi-VN" smtClean="0"/>
              <a:t>1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8313488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B4312BD-C957-47F6-9609-7C3D10866F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86417"/>
          </a:xfrm>
        </p:spPr>
        <p:txBody>
          <a:bodyPr anchor="b"/>
          <a:lstStyle>
            <a:lvl1pPr algn="ctr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6F25837F-8C6B-4F04-9A01-36F9C0777B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90260"/>
            <a:ext cx="9144000" cy="1067540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CA208C0B-8F0E-45AC-8A5F-73E91FFE6A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/>
              <a:t>Bài 1 - Các khái niệm về cơ sở dữ liệu- Mô hình quan hệ thực thể</a:t>
            </a:r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6E09A07F-AF8B-455B-9CF1-96C49D9DF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540FA-0942-482B-9F37-EA3921DFDA04}" type="slidenum">
              <a:rPr lang="vi-VN" smtClean="0"/>
              <a:t>‹#›</a:t>
            </a:fld>
            <a:endParaRPr lang="vi-VN"/>
          </a:p>
        </p:txBody>
      </p:sp>
      <p:sp>
        <p:nvSpPr>
          <p:cNvPr id="19" name="Rectangle 18"/>
          <p:cNvSpPr/>
          <p:nvPr userDrawn="1"/>
        </p:nvSpPr>
        <p:spPr>
          <a:xfrm>
            <a:off x="0" y="-17461"/>
            <a:ext cx="12192000" cy="6211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/>
          <p:cNvPicPr/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-19041"/>
            <a:ext cx="12200878" cy="695325"/>
          </a:xfrm>
          <a:prstGeom prst="rect">
            <a:avLst/>
          </a:prstGeom>
        </p:spPr>
      </p:pic>
      <p:pic>
        <p:nvPicPr>
          <p:cNvPr id="18" name="Picture 17"/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1476" y="147718"/>
            <a:ext cx="2896235" cy="455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6180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5476E83-14A5-4D2B-8BD8-37CA5F407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CD8F40AB-8BDC-4478-9707-A74E879847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A7A20860-B9BF-4AF1-8512-F46CCEB9F9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/>
              <a:t>Bài 1 - Các khái niệm về cơ sở dữ liệu- Mô hình quan hệ thực thể</a:t>
            </a:r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E3CC4875-5E3B-4A11-AE37-35EB7F30E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540FA-0942-482B-9F37-EA3921DFDA04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051534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="" xmlns:a16="http://schemas.microsoft.com/office/drawing/2014/main" id="{FD0BEEA7-B126-4372-8699-B148BE7750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1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EF233BDC-705A-47B0-8E6C-FB68332FC4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1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AB63FCCF-8987-4909-99D0-0703AD4FFF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/>
              <a:t>Bài 1 - Các khái niệm về cơ sở dữ liệu- Mô hình quan hệ thực thể</a:t>
            </a:r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4A2C0C29-05BA-42B7-9995-CFE659002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540FA-0942-482B-9F37-EA3921DFDA04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2559234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15258C-0E73-48C3-933C-EA2F505AD491}" type="datetime1">
              <a:rPr lang="vi-VN" smtClean="0">
                <a:solidFill>
                  <a:prstClr val="black">
                    <a:tint val="75000"/>
                  </a:prstClr>
                </a:solidFill>
              </a:rPr>
              <a:t>13/03/2020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>
                <a:solidFill>
                  <a:prstClr val="black">
                    <a:tint val="75000"/>
                  </a:prstClr>
                </a:solidFill>
              </a:rPr>
              <a:t>Bài 1 - Các khái niệm về cơ sở dữ liệu- Mô hình quan hệ thực thể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04AFE-2503-429A-9F6C-BDE447D7132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25767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7A9ED-C2F5-4634-99DA-1F64BC2CCE03}" type="datetime1">
              <a:rPr lang="vi-VN" smtClean="0">
                <a:solidFill>
                  <a:prstClr val="black">
                    <a:tint val="75000"/>
                  </a:prstClr>
                </a:solidFill>
              </a:rPr>
              <a:t>13/03/2020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>
                <a:solidFill>
                  <a:prstClr val="black">
                    <a:tint val="75000"/>
                  </a:prstClr>
                </a:solidFill>
              </a:rPr>
              <a:t>Bài 1 - Các khái niệm về cơ sở dữ liệu- Mô hình quan hệ thực thể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04AFE-2503-429A-9F6C-BDE447D7132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26355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44491-D23A-4D44-A0D8-46DF6ABF3EB1}" type="datetime1">
              <a:rPr lang="vi-VN" smtClean="0">
                <a:solidFill>
                  <a:prstClr val="black">
                    <a:tint val="75000"/>
                  </a:prstClr>
                </a:solidFill>
              </a:rPr>
              <a:t>13/03/2020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>
                <a:solidFill>
                  <a:prstClr val="black">
                    <a:tint val="75000"/>
                  </a:prstClr>
                </a:solidFill>
              </a:rPr>
              <a:t>Bài 1 - Các khái niệm về cơ sở dữ liệu- Mô hình quan hệ thực thể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04AFE-2503-429A-9F6C-BDE447D7132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69640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F522A-3971-4BF1-9667-EDA3A9BB227B}" type="datetime1">
              <a:rPr lang="vi-VN" smtClean="0">
                <a:solidFill>
                  <a:prstClr val="black">
                    <a:tint val="75000"/>
                  </a:prstClr>
                </a:solidFill>
              </a:rPr>
              <a:t>13/03/2020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>
                <a:solidFill>
                  <a:prstClr val="black">
                    <a:tint val="75000"/>
                  </a:prstClr>
                </a:solidFill>
              </a:rPr>
              <a:t>Bài 1 - Các khái niệm về cơ sở dữ liệu- Mô hình quan hệ thực thể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04AFE-2503-429A-9F6C-BDE447D7132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67327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C19D7-A3AA-4023-84A0-FAD56F0349C0}" type="datetime1">
              <a:rPr lang="vi-VN" smtClean="0">
                <a:solidFill>
                  <a:prstClr val="black">
                    <a:tint val="75000"/>
                  </a:prstClr>
                </a:solidFill>
              </a:rPr>
              <a:t>13/03/2020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>
                <a:solidFill>
                  <a:prstClr val="black">
                    <a:tint val="75000"/>
                  </a:prstClr>
                </a:solidFill>
              </a:rPr>
              <a:t>Bài 1 - Các khái niệm về cơ sở dữ liệu- Mô hình quan hệ thực thể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04AFE-2503-429A-9F6C-BDE447D7132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684464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01F0F-7430-454A-9F74-B8317E7CC42E}" type="datetime1">
              <a:rPr lang="vi-VN" smtClean="0">
                <a:solidFill>
                  <a:prstClr val="black">
                    <a:tint val="75000"/>
                  </a:prstClr>
                </a:solidFill>
              </a:rPr>
              <a:t>13/03/2020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>
                <a:solidFill>
                  <a:prstClr val="black">
                    <a:tint val="75000"/>
                  </a:prstClr>
                </a:solidFill>
              </a:rPr>
              <a:t>Bài 1 - Các khái niệm về cơ sở dữ liệu- Mô hình quan hệ thực thể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04AFE-2503-429A-9F6C-BDE447D7132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899439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8BF7E-54AD-4E38-90FC-966443D023B7}" type="datetime1">
              <a:rPr lang="vi-VN" smtClean="0">
                <a:solidFill>
                  <a:prstClr val="black">
                    <a:tint val="75000"/>
                  </a:prstClr>
                </a:solidFill>
              </a:rPr>
              <a:t>13/03/2020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>
                <a:solidFill>
                  <a:prstClr val="black">
                    <a:tint val="75000"/>
                  </a:prstClr>
                </a:solidFill>
              </a:rPr>
              <a:t>Bài 1 - Các khái niệm về cơ sở dữ liệu- Mô hình quan hệ thực thể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04AFE-2503-429A-9F6C-BDE447D7132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694242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A48FC8-D19F-45FA-A611-8D55E07343DE}" type="datetime1">
              <a:rPr lang="vi-VN" smtClean="0">
                <a:solidFill>
                  <a:prstClr val="black">
                    <a:tint val="75000"/>
                  </a:prstClr>
                </a:solidFill>
              </a:rPr>
              <a:t>13/03/2020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>
                <a:solidFill>
                  <a:prstClr val="black">
                    <a:tint val="75000"/>
                  </a:prstClr>
                </a:solidFill>
              </a:rPr>
              <a:t>Bài 1 - Các khái niệm về cơ sở dữ liệu- Mô hình quan hệ thực thể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04AFE-2503-429A-9F6C-BDE447D7132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85107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455DB36-0E1A-4848-9EC4-0357353DE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FA6304AB-C35A-491B-A8FE-97CA94F03A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827" y="692458"/>
            <a:ext cx="12096884" cy="548450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9EBB10F6-26BA-42E8-AA86-7CD09DC43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/>
              <a:t>Bài 1 - Các khái niệm về cơ sở dữ liệu- Mô hình quan hệ thực thể</a:t>
            </a:r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182C4C3B-D2A7-494D-91D6-C50AFF1D9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540FA-0942-482B-9F37-EA3921DFDA04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57520307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FEBD7-5858-49C3-87FA-B91D126E3F5B}" type="datetime1">
              <a:rPr lang="vi-VN" smtClean="0">
                <a:solidFill>
                  <a:prstClr val="black">
                    <a:tint val="75000"/>
                  </a:prstClr>
                </a:solidFill>
              </a:rPr>
              <a:t>13/03/2020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>
                <a:solidFill>
                  <a:prstClr val="black">
                    <a:tint val="75000"/>
                  </a:prstClr>
                </a:solidFill>
              </a:rPr>
              <a:t>Bài 1 - Các khái niệm về cơ sở dữ liệu- Mô hình quan hệ thực thể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04AFE-2503-429A-9F6C-BDE447D7132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011551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9BCF1-3769-480E-97DC-E8A61256B008}" type="datetime1">
              <a:rPr lang="vi-VN" smtClean="0">
                <a:solidFill>
                  <a:prstClr val="black">
                    <a:tint val="75000"/>
                  </a:prstClr>
                </a:solidFill>
              </a:rPr>
              <a:t>13/03/2020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>
                <a:solidFill>
                  <a:prstClr val="black">
                    <a:tint val="75000"/>
                  </a:prstClr>
                </a:solidFill>
              </a:rPr>
              <a:t>Bài 1 - Các khái niệm về cơ sở dữ liệu- Mô hình quan hệ thực thể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04AFE-2503-429A-9F6C-BDE447D7132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034736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9E6A0-8760-4DA7-8FEA-8C49DE218130}" type="datetime1">
              <a:rPr lang="vi-VN" smtClean="0">
                <a:solidFill>
                  <a:prstClr val="black">
                    <a:tint val="75000"/>
                  </a:prstClr>
                </a:solidFill>
              </a:rPr>
              <a:t>13/03/2020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>
                <a:solidFill>
                  <a:prstClr val="black">
                    <a:tint val="75000"/>
                  </a:prstClr>
                </a:solidFill>
              </a:rPr>
              <a:t>Bài 1 - Các khái niệm về cơ sở dữ liệu- Mô hình quan hệ thực thể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04AFE-2503-429A-9F6C-BDE447D7132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908746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C037366-9773-4F4A-97B4-89CB2B71FE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03" y="712409"/>
            <a:ext cx="11956178" cy="532160"/>
          </a:xfrm>
          <a:prstGeom prst="rect">
            <a:avLst/>
          </a:prstGeom>
        </p:spPr>
        <p:txBody>
          <a:bodyPr/>
          <a:lstStyle>
            <a:lvl1pPr>
              <a:defRPr sz="36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29FB3954-A1C9-4A4F-8998-B86B2213F98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EC5ED5B-D85A-4EA5-8204-F6CC04620474}" type="datetime1">
              <a:rPr lang="vi-VN" smtClean="0">
                <a:solidFill>
                  <a:prstClr val="black">
                    <a:tint val="75000"/>
                  </a:prstClr>
                </a:solidFill>
              </a:rPr>
              <a:t>13/03/2020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6249EB47-7A4C-4FDF-83E9-8BB97BD900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45476" y="632665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vi-VN" smtClean="0">
                <a:solidFill>
                  <a:prstClr val="black">
                    <a:tint val="75000"/>
                  </a:prstClr>
                </a:solidFill>
              </a:rPr>
              <a:t>Bài 1 - Các khái niệm về cơ sở dữ liệu- Mô hình quan hệ thực thể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7A0CF0F7-ADEB-41AF-A58A-A551B343E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474343" y="6279101"/>
            <a:ext cx="2743200" cy="365125"/>
          </a:xfrm>
          <a:prstGeom prst="rect">
            <a:avLst/>
          </a:prstGeom>
        </p:spPr>
        <p:txBody>
          <a:bodyPr/>
          <a:lstStyle/>
          <a:p>
            <a:fld id="{BA17BED6-08A9-4142-BDD8-260A93F5C40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xmlns="" id="{07236BEB-A70E-4994-80C4-6C0924B83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2591" y="1413668"/>
            <a:ext cx="11914333" cy="481775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20368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C037366-9773-4F4A-97B4-89CB2B71FE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03" y="712409"/>
            <a:ext cx="11956178" cy="532160"/>
          </a:xfrm>
          <a:prstGeom prst="rect">
            <a:avLst/>
          </a:prstGeom>
        </p:spPr>
        <p:txBody>
          <a:bodyPr/>
          <a:lstStyle>
            <a:lvl1pPr>
              <a:defRPr sz="36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29FB3954-A1C9-4A4F-8998-B86B2213F98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8FA4AD3-E019-422D-9D5A-14032CCB68DD}" type="datetime1">
              <a:rPr lang="vi-VN" smtClean="0">
                <a:solidFill>
                  <a:prstClr val="black">
                    <a:tint val="75000"/>
                  </a:prstClr>
                </a:solidFill>
              </a:rPr>
              <a:t>13/03/2020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6249EB47-7A4C-4FDF-83E9-8BB97BD900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45476" y="632665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vi-VN" smtClean="0">
                <a:solidFill>
                  <a:prstClr val="black">
                    <a:tint val="75000"/>
                  </a:prstClr>
                </a:solidFill>
              </a:rPr>
              <a:t>Bài 1 - Các khái niệm về cơ sở dữ liệu- Mô hình quan hệ thực thể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7A0CF0F7-ADEB-41AF-A58A-A551B343E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474343" y="6279101"/>
            <a:ext cx="2743200" cy="365125"/>
          </a:xfrm>
          <a:prstGeom prst="rect">
            <a:avLst/>
          </a:prstGeom>
        </p:spPr>
        <p:txBody>
          <a:bodyPr/>
          <a:lstStyle/>
          <a:p>
            <a:fld id="{BA17BED6-08A9-4142-BDD8-260A93F5C40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xmlns="" id="{07236BEB-A70E-4994-80C4-6C0924B83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2591" y="1413668"/>
            <a:ext cx="11914333" cy="481775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457783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C037366-9773-4F4A-97B4-89CB2B71FE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03" y="712409"/>
            <a:ext cx="11956178" cy="532160"/>
          </a:xfrm>
          <a:prstGeom prst="rect">
            <a:avLst/>
          </a:prstGeom>
        </p:spPr>
        <p:txBody>
          <a:bodyPr/>
          <a:lstStyle>
            <a:lvl1pPr>
              <a:defRPr sz="36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29FB3954-A1C9-4A4F-8998-B86B2213F98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295544F-8A32-4659-B791-D60CF9734EB3}" type="datetime1">
              <a:rPr lang="vi-VN" smtClean="0">
                <a:solidFill>
                  <a:prstClr val="black">
                    <a:tint val="75000"/>
                  </a:prstClr>
                </a:solidFill>
              </a:rPr>
              <a:t>13/03/2020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6249EB47-7A4C-4FDF-83E9-8BB97BD900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45476" y="632665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vi-VN" smtClean="0">
                <a:solidFill>
                  <a:prstClr val="black">
                    <a:tint val="75000"/>
                  </a:prstClr>
                </a:solidFill>
              </a:rPr>
              <a:t>Bài 1 - Các khái niệm về cơ sở dữ liệu- Mô hình quan hệ thực thể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7A0CF0F7-ADEB-41AF-A58A-A551B343E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474343" y="6279101"/>
            <a:ext cx="2743200" cy="365125"/>
          </a:xfrm>
          <a:prstGeom prst="rect">
            <a:avLst/>
          </a:prstGeom>
        </p:spPr>
        <p:txBody>
          <a:bodyPr/>
          <a:lstStyle/>
          <a:p>
            <a:fld id="{BA17BED6-08A9-4142-BDD8-260A93F5C40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xmlns="" id="{07236BEB-A70E-4994-80C4-6C0924B83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2591" y="1413668"/>
            <a:ext cx="11914333" cy="481775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359820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C037366-9773-4F4A-97B4-89CB2B71FE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03" y="712409"/>
            <a:ext cx="11956178" cy="532160"/>
          </a:xfrm>
          <a:prstGeom prst="rect">
            <a:avLst/>
          </a:prstGeom>
        </p:spPr>
        <p:txBody>
          <a:bodyPr/>
          <a:lstStyle>
            <a:lvl1pPr>
              <a:defRPr sz="36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29FB3954-A1C9-4A4F-8998-B86B2213F98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DF11788-EFA1-42B4-8B7A-94FB00D6153B}" type="datetime1">
              <a:rPr lang="vi-VN" smtClean="0">
                <a:solidFill>
                  <a:prstClr val="black">
                    <a:tint val="75000"/>
                  </a:prstClr>
                </a:solidFill>
              </a:rPr>
              <a:t>13/03/2020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6249EB47-7A4C-4FDF-83E9-8BB97BD900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45476" y="632665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vi-VN" smtClean="0">
                <a:solidFill>
                  <a:prstClr val="black">
                    <a:tint val="75000"/>
                  </a:prstClr>
                </a:solidFill>
              </a:rPr>
              <a:t>Bài 1 - Các khái niệm về cơ sở dữ liệu- Mô hình quan hệ thực thể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7A0CF0F7-ADEB-41AF-A58A-A551B343E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474343" y="6279101"/>
            <a:ext cx="2743200" cy="365125"/>
          </a:xfrm>
          <a:prstGeom prst="rect">
            <a:avLst/>
          </a:prstGeom>
        </p:spPr>
        <p:txBody>
          <a:bodyPr/>
          <a:lstStyle/>
          <a:p>
            <a:fld id="{BA17BED6-08A9-4142-BDD8-260A93F5C40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xmlns="" id="{07236BEB-A70E-4994-80C4-6C0924B83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2591" y="1413668"/>
            <a:ext cx="11914333" cy="481775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447393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C037366-9773-4F4A-97B4-89CB2B71FE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03" y="712409"/>
            <a:ext cx="11956178" cy="532160"/>
          </a:xfrm>
          <a:prstGeom prst="rect">
            <a:avLst/>
          </a:prstGeom>
        </p:spPr>
        <p:txBody>
          <a:bodyPr/>
          <a:lstStyle>
            <a:lvl1pPr>
              <a:defRPr sz="36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29FB3954-A1C9-4A4F-8998-B86B2213F98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B96D2E9-7F45-4FFF-9DC8-062EA49BDB01}" type="datetime1">
              <a:rPr lang="vi-VN" smtClean="0">
                <a:solidFill>
                  <a:prstClr val="black">
                    <a:tint val="75000"/>
                  </a:prstClr>
                </a:solidFill>
              </a:rPr>
              <a:t>13/03/2020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6249EB47-7A4C-4FDF-83E9-8BB97BD900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45476" y="632665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vi-VN" smtClean="0">
                <a:solidFill>
                  <a:prstClr val="black">
                    <a:tint val="75000"/>
                  </a:prstClr>
                </a:solidFill>
              </a:rPr>
              <a:t>Bài 1 - Các khái niệm về cơ sở dữ liệu- Mô hình quan hệ thực thể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7A0CF0F7-ADEB-41AF-A58A-A551B343E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474343" y="6279101"/>
            <a:ext cx="2743200" cy="365125"/>
          </a:xfrm>
          <a:prstGeom prst="rect">
            <a:avLst/>
          </a:prstGeom>
        </p:spPr>
        <p:txBody>
          <a:bodyPr/>
          <a:lstStyle/>
          <a:p>
            <a:fld id="{BA17BED6-08A9-4142-BDD8-260A93F5C40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xmlns="" id="{07236BEB-A70E-4994-80C4-6C0924B83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2591" y="1413668"/>
            <a:ext cx="11914333" cy="481775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632075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C037366-9773-4F4A-97B4-89CB2B71FE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03" y="712409"/>
            <a:ext cx="11956178" cy="532160"/>
          </a:xfrm>
          <a:prstGeom prst="rect">
            <a:avLst/>
          </a:prstGeom>
        </p:spPr>
        <p:txBody>
          <a:bodyPr/>
          <a:lstStyle>
            <a:lvl1pPr>
              <a:defRPr sz="36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29FB3954-A1C9-4A4F-8998-B86B2213F98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53906C1-37FF-43E8-B39B-732E3CC496FB}" type="datetime1">
              <a:rPr lang="vi-VN" smtClean="0">
                <a:solidFill>
                  <a:prstClr val="black">
                    <a:tint val="75000"/>
                  </a:prstClr>
                </a:solidFill>
              </a:rPr>
              <a:t>13/03/2020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6249EB47-7A4C-4FDF-83E9-8BB97BD900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45476" y="632665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vi-VN" smtClean="0">
                <a:solidFill>
                  <a:prstClr val="black">
                    <a:tint val="75000"/>
                  </a:prstClr>
                </a:solidFill>
              </a:rPr>
              <a:t>Bài 1 - Các khái niệm về cơ sở dữ liệu- Mô hình quan hệ thực thể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7A0CF0F7-ADEB-41AF-A58A-A551B343E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474343" y="6279101"/>
            <a:ext cx="2743200" cy="365125"/>
          </a:xfrm>
          <a:prstGeom prst="rect">
            <a:avLst/>
          </a:prstGeom>
        </p:spPr>
        <p:txBody>
          <a:bodyPr/>
          <a:lstStyle/>
          <a:p>
            <a:fld id="{BA17BED6-08A9-4142-BDD8-260A93F5C40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xmlns="" id="{07236BEB-A70E-4994-80C4-6C0924B83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2591" y="1413668"/>
            <a:ext cx="11914333" cy="481775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482330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5E7988A-A6C1-44F8-989C-25538012A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40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0AD72AA3-3B8D-4D07-8910-FAAA0FB28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B76AEAB1-CE8E-41F6-9D98-3609367C9D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/>
              <a:t>Bài 1 - Các khái niệm về cơ sở dữ liệu- Mô hình quan hệ thực thể</a:t>
            </a:r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51D9D7EE-D098-488F-8300-7C134D4A8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540FA-0942-482B-9F37-EA3921DFDA04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9714970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D7B5830-E696-45A2-A73B-510DD9130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ACCEA849-81E2-4BE0-8290-8FBE0ADC60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3B0BFD9A-38D6-4834-BCC3-516D2B666C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429C265C-E30A-48D2-A801-93AED48879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/>
              <a:t>Bài 1 - Các khái niệm về cơ sở dữ liệu- Mô hình quan hệ thực thể</a:t>
            </a:r>
            <a:endParaRPr lang="vi-VN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0F65783E-592F-4F93-AC1E-0627B82CA2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540FA-0942-482B-9F37-EA3921DFDA04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017393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F5E52A0-2646-48E5-9972-455E34C110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8CDF8A5D-FBEE-4509-BC77-79CAD42F51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20DB4538-9808-4815-9F15-516B1C4F9D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255EF3D2-69F5-405F-8043-FB1CADAF22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95342D84-AFF6-481A-A58F-DFBC67D3113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A4250199-E5D5-4B01-AFD8-27A51BAA5F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0029" y="6423557"/>
            <a:ext cx="2743200" cy="365125"/>
          </a:xfrm>
          <a:prstGeom prst="rect">
            <a:avLst/>
          </a:prstGeom>
        </p:spPr>
        <p:txBody>
          <a:bodyPr/>
          <a:lstStyle/>
          <a:p>
            <a:fld id="{9A641A84-F220-49FB-A1B1-98FF6CFC5A6C}" type="datetime1">
              <a:rPr lang="vi-VN" smtClean="0"/>
              <a:t>13/03/2020</a:t>
            </a:fld>
            <a:endParaRPr lang="vi-VN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02945508-0E62-4D58-B97F-7824F7851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/>
              <a:t>Bài 1 - Các khái niệm về cơ sở dữ liệu- Mô hình quan hệ thực thể</a:t>
            </a:r>
            <a:endParaRPr lang="vi-VN"/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853C82BA-2516-4372-948C-C42C8D601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540FA-0942-482B-9F37-EA3921DFDA04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5745351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4432CF8-7D5B-480F-B838-D37A5DBB73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8919" y="86227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7001EAA6-3DD2-4DF1-87F1-630AA89650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/>
              <a:t>Bài 1 - Các khái niệm về cơ sở dữ liệu- Mô hình quan hệ thực thể</a:t>
            </a:r>
            <a:endParaRPr lang="vi-VN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C01EB5FC-C2FB-4B79-866B-8D39969215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540FA-0942-482B-9F37-EA3921DFDA04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7088056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1AB12899-CA56-4BE2-97B2-2C904F70CB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/>
              <a:t>Bài 1 - Các khái niệm về cơ sở dữ liệu- Mô hình quan hệ thực thể</a:t>
            </a:r>
            <a:endParaRPr lang="vi-VN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8135D1DF-A72A-4D3A-8D9E-88BB9A2F0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540FA-0942-482B-9F37-EA3921DFDA04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553359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F1A6FAD-590D-4C74-BFAB-36CE7BBE6D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C5D11820-EF58-41A0-9238-4484DE45EE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59039D08-D2DE-41F0-BD50-656487C5B9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158CBDDC-3B3A-46C4-90C0-AE77DE5DAE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/>
              <a:t>Bài 1 - Các khái niệm về cơ sở dữ liệu- Mô hình quan hệ thực thể</a:t>
            </a:r>
            <a:endParaRPr lang="vi-VN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00883556-34F2-49D4-9236-E7E80B371C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540FA-0942-482B-9F37-EA3921DFDA04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2814291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B9412E6-03E9-40E7-93E1-5843478C69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CB10C008-C2FC-44E0-97D1-C6F97F4647C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vi-VN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3BB827DE-C886-4A35-9A24-45609CBB2E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D17351EB-00F6-4AA9-B602-2A7F9A439D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/>
              <a:t>Bài 1 - Các khái niệm về cơ sở dữ liệu- Mô hình quan hệ thực thể</a:t>
            </a:r>
            <a:endParaRPr lang="vi-VN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508FB513-8A03-47A7-ABA9-5790C24D8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540FA-0942-482B-9F37-EA3921DFDA04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7817092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/>
          <p:nvPr userDrawn="1"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519"/>
          <a:stretch/>
        </p:blipFill>
        <p:spPr>
          <a:xfrm flipH="1">
            <a:off x="0" y="-19411"/>
            <a:ext cx="12192000" cy="622131"/>
          </a:xfrm>
          <a:prstGeom prst="rect">
            <a:avLst/>
          </a:prstGeom>
        </p:spPr>
      </p:pic>
      <p:pic>
        <p:nvPicPr>
          <p:cNvPr id="7" name="Picture 6"/>
          <p:cNvPicPr/>
          <p:nvPr userDrawn="1"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519"/>
          <a:stretch/>
        </p:blipFill>
        <p:spPr>
          <a:xfrm>
            <a:off x="0" y="6375400"/>
            <a:ext cx="12192000" cy="4826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E2157EF0-FA0D-46AC-A44E-30439F0D6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41" y="31548"/>
            <a:ext cx="12096883" cy="5326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AF22E43A-7AD2-4208-A5E2-3728C5E806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827" y="801157"/>
            <a:ext cx="12096884" cy="53758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78AFBBC9-B8F7-4D8D-91A2-703D35B1E8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7738" y="6434136"/>
            <a:ext cx="112612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r>
              <a:rPr lang="vi-VN" smtClean="0"/>
              <a:t>Bài 1 - Các khái niệm về cơ sở dữ liệu- Mô hình quan hệ thực thể</a:t>
            </a:r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578D43B6-A609-4282-AF56-EEAE2079EC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43317" y="6423618"/>
            <a:ext cx="6743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201540FA-0942-482B-9F37-EA3921DFDA04}" type="slidenum">
              <a:rPr lang="vi-VN" smtClean="0"/>
              <a:pPr/>
              <a:t>‹#›</a:t>
            </a:fld>
            <a:endParaRPr lang="vi-VN"/>
          </a:p>
        </p:txBody>
      </p:sp>
      <p:pic>
        <p:nvPicPr>
          <p:cNvPr id="9" name="Picture 8"/>
          <p:cNvPicPr/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0689" y="108244"/>
            <a:ext cx="2896235" cy="455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1009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bg1"/>
          </a:solidFill>
          <a:latin typeface="Arial" panose="020B0604020202020204" pitchFamily="34" charset="0"/>
          <a:ea typeface="Tahoma" panose="020B0604030504040204" pitchFamily="34" charset="0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vi-V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16887-A4C4-459A-9858-87DCA19365F0}" type="datetime1">
              <a:rPr lang="vi-VN" smtClean="0">
                <a:solidFill>
                  <a:prstClr val="black">
                    <a:tint val="75000"/>
                  </a:prstClr>
                </a:solidFill>
              </a:rPr>
              <a:t>13/03/2020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vi-VN" smtClean="0">
                <a:solidFill>
                  <a:prstClr val="black">
                    <a:tint val="75000"/>
                  </a:prstClr>
                </a:solidFill>
              </a:rPr>
              <a:t>Bài 1 - Các khái niệm về cơ sở dữ liệu- Mô hình quan hệ thực thể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804AFE-2503-429A-9F6C-BDE447D7132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31964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hyperlink" Target="mailto:tuyensinh@bachkhoa-aptech.edu.vn" TargetMode="External"/><Relationship Id="rId7" Type="http://schemas.openxmlformats.org/officeDocument/2006/relationships/image" Target="../media/image54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/>
          <p:cNvSpPr>
            <a:spLocks noGrp="1"/>
          </p:cNvSpPr>
          <p:nvPr>
            <p:ph type="ctrTitle"/>
          </p:nvPr>
        </p:nvSpPr>
        <p:spPr>
          <a:xfrm>
            <a:off x="1524000" y="2106706"/>
            <a:ext cx="9144000" cy="2504097"/>
          </a:xfrm>
        </p:spPr>
        <p:txBody>
          <a:bodyPr/>
          <a:lstStyle/>
          <a:p>
            <a:r>
              <a:rPr lang="en-US" sz="4000" b="1">
                <a:solidFill>
                  <a:schemeClr val="tx1"/>
                </a:solidFill>
              </a:rPr>
              <a:t>Bài </a:t>
            </a:r>
            <a:r>
              <a:rPr lang="en-US" sz="4000" b="1"/>
              <a:t>3</a:t>
            </a:r>
            <a:r>
              <a:rPr lang="en-US" sz="4000">
                <a:solidFill>
                  <a:schemeClr val="tx1"/>
                </a:solidFill>
              </a:rPr>
              <a:t/>
            </a:r>
            <a:br>
              <a:rPr lang="en-US" sz="4000">
                <a:solidFill>
                  <a:schemeClr val="tx1"/>
                </a:solidFill>
              </a:rPr>
            </a:br>
            <a:r>
              <a:rPr lang="en-US" sz="4000" smtClean="0"/>
              <a:t>Định dạng văn bản</a:t>
            </a:r>
            <a:r>
              <a:rPr lang="en-US" sz="4000" smtClean="0">
                <a:solidFill>
                  <a:schemeClr val="tx1"/>
                </a:solidFill>
              </a:rPr>
              <a:t/>
            </a:r>
            <a:br>
              <a:rPr lang="en-US" sz="4000" smtClean="0">
                <a:solidFill>
                  <a:schemeClr val="tx1"/>
                </a:solidFill>
              </a:rPr>
            </a:br>
            <a:endParaRPr lang="en-US" sz="4000">
              <a:solidFill>
                <a:schemeClr val="tx1"/>
              </a:solidFill>
            </a:endParaRPr>
          </a:p>
        </p:txBody>
      </p:sp>
      <p:sp>
        <p:nvSpPr>
          <p:cNvPr id="21" name="Subtitle 20"/>
          <p:cNvSpPr>
            <a:spLocks noGrp="1"/>
          </p:cNvSpPr>
          <p:nvPr>
            <p:ph type="subTitle" idx="1"/>
          </p:nvPr>
        </p:nvSpPr>
        <p:spPr>
          <a:xfrm>
            <a:off x="1524000" y="4692284"/>
            <a:ext cx="9144000" cy="1067540"/>
          </a:xfrm>
        </p:spPr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/>
              <a:t>Bài </a:t>
            </a:r>
            <a:r>
              <a:rPr lang="en-US"/>
              <a:t>3</a:t>
            </a:r>
            <a:r>
              <a:rPr lang="vi-VN" smtClean="0"/>
              <a:t> -</a:t>
            </a:r>
            <a:r>
              <a:rPr lang="en-US" smtClean="0"/>
              <a:t> Định dạng văn bản</a:t>
            </a:r>
            <a:endParaRPr lang="vi-VN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540FA-0942-482B-9F37-EA3921DFDA04}" type="slidenum">
              <a:rPr lang="vi-VN" smtClean="0"/>
              <a:t>1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191924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5825" y="86869"/>
            <a:ext cx="12057888" cy="5425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8188" y="26946"/>
            <a:ext cx="3876888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lang="vi-VN" spc="-5" dirty="0"/>
              <a:t>ĐỊNH </a:t>
            </a:r>
            <a:r>
              <a:rPr lang="vi-VN" spc="-11" dirty="0"/>
              <a:t>DẠNG</a:t>
            </a:r>
            <a:r>
              <a:rPr lang="vi-VN" spc="-71" dirty="0"/>
              <a:t> </a:t>
            </a:r>
            <a:r>
              <a:rPr lang="vi-VN" spc="-5" dirty="0"/>
              <a:t>4-5</a:t>
            </a:r>
          </a:p>
        </p:txBody>
      </p:sp>
      <p:sp>
        <p:nvSpPr>
          <p:cNvPr id="16" name="object 16"/>
          <p:cNvSpPr txBox="1">
            <a:spLocks noGrp="1"/>
          </p:cNvSpPr>
          <p:nvPr>
            <p:ph type="sldNum" idx="12"/>
          </p:nvPr>
        </p:nvSpPr>
        <p:spPr>
          <a:xfrm>
            <a:off x="11582404" y="6530874"/>
            <a:ext cx="533398" cy="2180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709"/>
              </a:lnSpc>
            </a:pPr>
            <a:fld id="{81D60167-4931-47E6-BA6A-407CBD079E47}" type="slidenum">
              <a:rPr dirty="0"/>
              <a:pPr marL="30231">
                <a:lnSpc>
                  <a:spcPts val="1709"/>
                </a:lnSpc>
              </a:pPr>
              <a:t>10</a:t>
            </a:fld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610619" y="1680972"/>
            <a:ext cx="11175999" cy="704216"/>
          </a:xfrm>
          <a:custGeom>
            <a:avLst/>
            <a:gdLst/>
            <a:ahLst/>
            <a:cxnLst/>
            <a:rect l="l" t="t" r="r" b="b"/>
            <a:pathLst>
              <a:path w="8382000" h="704214">
                <a:moveTo>
                  <a:pt x="8264652" y="0"/>
                </a:moveTo>
                <a:lnTo>
                  <a:pt x="117347" y="0"/>
                </a:lnTo>
                <a:lnTo>
                  <a:pt x="71671" y="9227"/>
                </a:lnTo>
                <a:lnTo>
                  <a:pt x="34370" y="34385"/>
                </a:lnTo>
                <a:lnTo>
                  <a:pt x="9221" y="71687"/>
                </a:lnTo>
                <a:lnTo>
                  <a:pt x="0" y="117348"/>
                </a:lnTo>
                <a:lnTo>
                  <a:pt x="0" y="586739"/>
                </a:lnTo>
                <a:lnTo>
                  <a:pt x="9221" y="632400"/>
                </a:lnTo>
                <a:lnTo>
                  <a:pt x="34370" y="669702"/>
                </a:lnTo>
                <a:lnTo>
                  <a:pt x="71671" y="694860"/>
                </a:lnTo>
                <a:lnTo>
                  <a:pt x="117347" y="704088"/>
                </a:lnTo>
                <a:lnTo>
                  <a:pt x="8264652" y="704088"/>
                </a:lnTo>
                <a:lnTo>
                  <a:pt x="8310312" y="694860"/>
                </a:lnTo>
                <a:lnTo>
                  <a:pt x="8347614" y="669702"/>
                </a:lnTo>
                <a:lnTo>
                  <a:pt x="8372772" y="632400"/>
                </a:lnTo>
                <a:lnTo>
                  <a:pt x="8382000" y="586739"/>
                </a:lnTo>
                <a:lnTo>
                  <a:pt x="8382000" y="117348"/>
                </a:lnTo>
                <a:lnTo>
                  <a:pt x="8372772" y="71687"/>
                </a:lnTo>
                <a:lnTo>
                  <a:pt x="8347614" y="34385"/>
                </a:lnTo>
                <a:lnTo>
                  <a:pt x="8310312" y="9227"/>
                </a:lnTo>
                <a:lnTo>
                  <a:pt x="8264652" y="0"/>
                </a:lnTo>
                <a:close/>
              </a:path>
            </a:pathLst>
          </a:custGeom>
          <a:solidFill>
            <a:srgbClr val="D9959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10619" y="2756156"/>
            <a:ext cx="11175999" cy="467994"/>
          </a:xfrm>
          <a:custGeom>
            <a:avLst/>
            <a:gdLst/>
            <a:ahLst/>
            <a:cxnLst/>
            <a:rect l="l" t="t" r="r" b="b"/>
            <a:pathLst>
              <a:path w="8382000" h="467994">
                <a:moveTo>
                  <a:pt x="8304021" y="0"/>
                </a:moveTo>
                <a:lnTo>
                  <a:pt x="77978" y="0"/>
                </a:lnTo>
                <a:lnTo>
                  <a:pt x="47625" y="6129"/>
                </a:lnTo>
                <a:lnTo>
                  <a:pt x="22839" y="22844"/>
                </a:lnTo>
                <a:lnTo>
                  <a:pt x="6127" y="47630"/>
                </a:lnTo>
                <a:lnTo>
                  <a:pt x="0" y="77977"/>
                </a:lnTo>
                <a:lnTo>
                  <a:pt x="0" y="389889"/>
                </a:lnTo>
                <a:lnTo>
                  <a:pt x="6127" y="420237"/>
                </a:lnTo>
                <a:lnTo>
                  <a:pt x="22839" y="445023"/>
                </a:lnTo>
                <a:lnTo>
                  <a:pt x="47625" y="461738"/>
                </a:lnTo>
                <a:lnTo>
                  <a:pt x="77978" y="467867"/>
                </a:lnTo>
                <a:lnTo>
                  <a:pt x="8304021" y="467867"/>
                </a:lnTo>
                <a:lnTo>
                  <a:pt x="8334369" y="461738"/>
                </a:lnTo>
                <a:lnTo>
                  <a:pt x="8359155" y="445023"/>
                </a:lnTo>
                <a:lnTo>
                  <a:pt x="8375870" y="420237"/>
                </a:lnTo>
                <a:lnTo>
                  <a:pt x="8382000" y="389889"/>
                </a:lnTo>
                <a:lnTo>
                  <a:pt x="8382000" y="77977"/>
                </a:lnTo>
                <a:lnTo>
                  <a:pt x="8375870" y="47630"/>
                </a:lnTo>
                <a:lnTo>
                  <a:pt x="8359155" y="22844"/>
                </a:lnTo>
                <a:lnTo>
                  <a:pt x="8334369" y="6129"/>
                </a:lnTo>
                <a:lnTo>
                  <a:pt x="8304021" y="0"/>
                </a:lnTo>
                <a:close/>
              </a:path>
            </a:pathLst>
          </a:custGeom>
          <a:solidFill>
            <a:srgbClr val="9BBA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10619" y="3475484"/>
            <a:ext cx="11175999" cy="742314"/>
          </a:xfrm>
          <a:custGeom>
            <a:avLst/>
            <a:gdLst/>
            <a:ahLst/>
            <a:cxnLst/>
            <a:rect l="l" t="t" r="r" b="b"/>
            <a:pathLst>
              <a:path w="8382000" h="742314">
                <a:moveTo>
                  <a:pt x="8258302" y="0"/>
                </a:moveTo>
                <a:lnTo>
                  <a:pt x="123697" y="0"/>
                </a:lnTo>
                <a:lnTo>
                  <a:pt x="75550" y="9719"/>
                </a:lnTo>
                <a:lnTo>
                  <a:pt x="36231" y="36226"/>
                </a:lnTo>
                <a:lnTo>
                  <a:pt x="9721" y="75545"/>
                </a:lnTo>
                <a:lnTo>
                  <a:pt x="0" y="123697"/>
                </a:lnTo>
                <a:lnTo>
                  <a:pt x="0" y="618489"/>
                </a:lnTo>
                <a:lnTo>
                  <a:pt x="9721" y="666642"/>
                </a:lnTo>
                <a:lnTo>
                  <a:pt x="36231" y="705961"/>
                </a:lnTo>
                <a:lnTo>
                  <a:pt x="75550" y="732468"/>
                </a:lnTo>
                <a:lnTo>
                  <a:pt x="123697" y="742187"/>
                </a:lnTo>
                <a:lnTo>
                  <a:pt x="8258302" y="742187"/>
                </a:lnTo>
                <a:lnTo>
                  <a:pt x="8306454" y="732468"/>
                </a:lnTo>
                <a:lnTo>
                  <a:pt x="8345773" y="705961"/>
                </a:lnTo>
                <a:lnTo>
                  <a:pt x="8372280" y="666642"/>
                </a:lnTo>
                <a:lnTo>
                  <a:pt x="8382000" y="618489"/>
                </a:lnTo>
                <a:lnTo>
                  <a:pt x="8382000" y="123697"/>
                </a:lnTo>
                <a:lnTo>
                  <a:pt x="8372280" y="75545"/>
                </a:lnTo>
                <a:lnTo>
                  <a:pt x="8345773" y="36226"/>
                </a:lnTo>
                <a:lnTo>
                  <a:pt x="8306454" y="9719"/>
                </a:lnTo>
                <a:lnTo>
                  <a:pt x="8258302" y="0"/>
                </a:lnTo>
                <a:close/>
              </a:path>
            </a:pathLst>
          </a:custGeom>
          <a:solidFill>
            <a:srgbClr val="B3A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44571" y="4542281"/>
            <a:ext cx="11175999" cy="646938"/>
          </a:xfrm>
          <a:custGeom>
            <a:avLst/>
            <a:gdLst/>
            <a:ahLst/>
            <a:cxnLst/>
            <a:rect l="l" t="t" r="r" b="b"/>
            <a:pathLst>
              <a:path w="8382000" h="561339">
                <a:moveTo>
                  <a:pt x="8288528" y="0"/>
                </a:moveTo>
                <a:lnTo>
                  <a:pt x="93472" y="0"/>
                </a:lnTo>
                <a:lnTo>
                  <a:pt x="57087" y="7354"/>
                </a:lnTo>
                <a:lnTo>
                  <a:pt x="27376" y="27400"/>
                </a:lnTo>
                <a:lnTo>
                  <a:pt x="7345" y="57114"/>
                </a:lnTo>
                <a:lnTo>
                  <a:pt x="0" y="93471"/>
                </a:lnTo>
                <a:lnTo>
                  <a:pt x="0" y="467360"/>
                </a:lnTo>
                <a:lnTo>
                  <a:pt x="7345" y="503717"/>
                </a:lnTo>
                <a:lnTo>
                  <a:pt x="27376" y="533431"/>
                </a:lnTo>
                <a:lnTo>
                  <a:pt x="57087" y="553477"/>
                </a:lnTo>
                <a:lnTo>
                  <a:pt x="93472" y="560832"/>
                </a:lnTo>
                <a:lnTo>
                  <a:pt x="8288528" y="560832"/>
                </a:lnTo>
                <a:lnTo>
                  <a:pt x="8324885" y="553477"/>
                </a:lnTo>
                <a:lnTo>
                  <a:pt x="8354599" y="533431"/>
                </a:lnTo>
                <a:lnTo>
                  <a:pt x="8374645" y="503717"/>
                </a:lnTo>
                <a:lnTo>
                  <a:pt x="8382000" y="467360"/>
                </a:lnTo>
                <a:lnTo>
                  <a:pt x="8382000" y="93471"/>
                </a:lnTo>
                <a:lnTo>
                  <a:pt x="8374645" y="57114"/>
                </a:lnTo>
                <a:lnTo>
                  <a:pt x="8354599" y="27400"/>
                </a:lnTo>
                <a:lnTo>
                  <a:pt x="8324885" y="7354"/>
                </a:lnTo>
                <a:lnTo>
                  <a:pt x="8288528" y="0"/>
                </a:lnTo>
                <a:close/>
              </a:path>
            </a:pathLst>
          </a:custGeom>
          <a:solidFill>
            <a:srgbClr val="8EB4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62602" y="5570219"/>
            <a:ext cx="11175999" cy="712471"/>
          </a:xfrm>
          <a:custGeom>
            <a:avLst/>
            <a:gdLst/>
            <a:ahLst/>
            <a:cxnLst/>
            <a:rect l="l" t="t" r="r" b="b"/>
            <a:pathLst>
              <a:path w="8382000" h="561339">
                <a:moveTo>
                  <a:pt x="8288528" y="0"/>
                </a:moveTo>
                <a:lnTo>
                  <a:pt x="93472" y="0"/>
                </a:lnTo>
                <a:lnTo>
                  <a:pt x="57087" y="7354"/>
                </a:lnTo>
                <a:lnTo>
                  <a:pt x="27376" y="27400"/>
                </a:lnTo>
                <a:lnTo>
                  <a:pt x="7345" y="57114"/>
                </a:lnTo>
                <a:lnTo>
                  <a:pt x="0" y="93472"/>
                </a:lnTo>
                <a:lnTo>
                  <a:pt x="0" y="467360"/>
                </a:lnTo>
                <a:lnTo>
                  <a:pt x="7345" y="503744"/>
                </a:lnTo>
                <a:lnTo>
                  <a:pt x="27376" y="533455"/>
                </a:lnTo>
                <a:lnTo>
                  <a:pt x="57087" y="553486"/>
                </a:lnTo>
                <a:lnTo>
                  <a:pt x="93472" y="560832"/>
                </a:lnTo>
                <a:lnTo>
                  <a:pt x="8288528" y="560832"/>
                </a:lnTo>
                <a:lnTo>
                  <a:pt x="8324885" y="553486"/>
                </a:lnTo>
                <a:lnTo>
                  <a:pt x="8354599" y="533455"/>
                </a:lnTo>
                <a:lnTo>
                  <a:pt x="8374645" y="503744"/>
                </a:lnTo>
                <a:lnTo>
                  <a:pt x="8382000" y="467360"/>
                </a:lnTo>
                <a:lnTo>
                  <a:pt x="8382000" y="93472"/>
                </a:lnTo>
                <a:lnTo>
                  <a:pt x="8374645" y="57114"/>
                </a:lnTo>
                <a:lnTo>
                  <a:pt x="8354599" y="27400"/>
                </a:lnTo>
                <a:lnTo>
                  <a:pt x="8324885" y="7354"/>
                </a:lnTo>
                <a:lnTo>
                  <a:pt x="8288528" y="0"/>
                </a:lnTo>
                <a:close/>
              </a:path>
            </a:pathLst>
          </a:custGeom>
          <a:solidFill>
            <a:srgbClr val="F9C09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714588" y="935483"/>
            <a:ext cx="11072028" cy="5450083"/>
          </a:xfrm>
          <a:prstGeom prst="rect">
            <a:avLst/>
          </a:prstGeom>
        </p:spPr>
        <p:txBody>
          <a:bodyPr vert="horz" wrap="square" lIns="0" tIns="15114" rIns="0" bIns="0" rtlCol="0">
            <a:spAutoFit/>
          </a:bodyPr>
          <a:lstStyle/>
          <a:p>
            <a:pPr marL="377886" indent="-326493">
              <a:spcBef>
                <a:spcPts val="119"/>
              </a:spcBef>
              <a:buClr>
                <a:srgbClr val="AC1317"/>
              </a:buClr>
              <a:buFont typeface="Wingdings"/>
              <a:buChar char=""/>
              <a:tabLst>
                <a:tab pos="377886" algn="l"/>
                <a:tab pos="378643" algn="l"/>
              </a:tabLst>
            </a:pPr>
            <a:r>
              <a:rPr spc="-5" dirty="0">
                <a:latin typeface="Arial"/>
                <a:cs typeface="Arial"/>
              </a:rPr>
              <a:t>Một </a:t>
            </a:r>
            <a:r>
              <a:rPr dirty="0">
                <a:latin typeface="Arial"/>
                <a:cs typeface="Arial"/>
              </a:rPr>
              <a:t>số </a:t>
            </a:r>
            <a:r>
              <a:rPr spc="-5" dirty="0">
                <a:latin typeface="Calibri"/>
                <a:cs typeface="Calibri"/>
              </a:rPr>
              <a:t>phần tử </a:t>
            </a:r>
            <a:r>
              <a:rPr spc="-5" dirty="0">
                <a:latin typeface="Arial"/>
                <a:cs typeface="Arial"/>
              </a:rPr>
              <a:t>định </a:t>
            </a:r>
            <a:r>
              <a:rPr spc="-11" dirty="0">
                <a:latin typeface="Arial"/>
                <a:cs typeface="Arial"/>
              </a:rPr>
              <a:t>dạng </a:t>
            </a:r>
            <a:r>
              <a:rPr dirty="0">
                <a:latin typeface="Calibri"/>
                <a:cs typeface="Calibri"/>
              </a:rPr>
              <a:t>khác </a:t>
            </a:r>
            <a:r>
              <a:rPr spc="-11" dirty="0">
                <a:latin typeface="Arial"/>
                <a:cs typeface="Arial"/>
              </a:rPr>
              <a:t>như</a:t>
            </a:r>
            <a:r>
              <a:rPr spc="49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sau:</a:t>
            </a:r>
            <a:endParaRPr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400" dirty="0">
              <a:latin typeface="Times New Roman"/>
              <a:cs typeface="Times New Roman"/>
            </a:endParaRPr>
          </a:p>
          <a:p>
            <a:pPr>
              <a:spcBef>
                <a:spcPts val="35"/>
              </a:spcBef>
            </a:pPr>
            <a:endParaRPr dirty="0">
              <a:latin typeface="Times New Roman"/>
              <a:cs typeface="Times New Roman"/>
            </a:endParaRPr>
          </a:p>
          <a:p>
            <a:pPr marL="28720"/>
            <a:r>
              <a:rPr spc="-5" dirty="0">
                <a:latin typeface="Calibri"/>
                <a:cs typeface="Calibri"/>
              </a:rPr>
              <a:t>Thẻ DEL </a:t>
            </a:r>
            <a:r>
              <a:rPr spc="-5" dirty="0">
                <a:latin typeface="Arial"/>
                <a:cs typeface="Arial"/>
              </a:rPr>
              <a:t>bao </a:t>
            </a:r>
            <a:r>
              <a:rPr spc="-11" dirty="0">
                <a:latin typeface="Arial"/>
                <a:cs typeface="Arial"/>
              </a:rPr>
              <a:t>quanh </a:t>
            </a:r>
            <a:r>
              <a:rPr dirty="0">
                <a:latin typeface="Arial"/>
                <a:cs typeface="Arial"/>
              </a:rPr>
              <a:t>văn </a:t>
            </a:r>
            <a:r>
              <a:rPr spc="-5" dirty="0">
                <a:latin typeface="Arial"/>
                <a:cs typeface="Arial"/>
              </a:rPr>
              <a:t>bản đã </a:t>
            </a:r>
            <a:r>
              <a:rPr spc="-11" dirty="0">
                <a:latin typeface="Arial"/>
                <a:cs typeface="Arial"/>
              </a:rPr>
              <a:t>xóa </a:t>
            </a:r>
            <a:r>
              <a:rPr dirty="0">
                <a:latin typeface="Arial"/>
                <a:cs typeface="Arial"/>
              </a:rPr>
              <a:t>và </a:t>
            </a:r>
            <a:r>
              <a:rPr spc="-11" dirty="0">
                <a:latin typeface="Arial"/>
                <a:cs typeface="Arial"/>
              </a:rPr>
              <a:t>được </a:t>
            </a:r>
            <a:r>
              <a:rPr spc="-5" dirty="0">
                <a:latin typeface="Arial"/>
                <a:cs typeface="Arial"/>
              </a:rPr>
              <a:t>đặt giữa </a:t>
            </a:r>
            <a:r>
              <a:rPr dirty="0">
                <a:latin typeface="Arial"/>
                <a:cs typeface="Arial"/>
              </a:rPr>
              <a:t>&lt;DEL&gt; và &lt;/ </a:t>
            </a:r>
            <a:r>
              <a:rPr spc="-11" dirty="0">
                <a:latin typeface="Arial"/>
                <a:cs typeface="Arial"/>
              </a:rPr>
              <a:t>del&gt;</a:t>
            </a:r>
            <a:r>
              <a:rPr spc="125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thẻ.</a:t>
            </a:r>
            <a:endParaRPr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400" dirty="0">
              <a:latin typeface="Times New Roman"/>
              <a:cs typeface="Times New Roman"/>
            </a:endParaRPr>
          </a:p>
          <a:p>
            <a:pPr>
              <a:spcBef>
                <a:spcPts val="49"/>
              </a:spcBef>
            </a:pPr>
            <a:endParaRPr sz="2400" dirty="0">
              <a:latin typeface="Times New Roman"/>
              <a:cs typeface="Times New Roman"/>
            </a:endParaRPr>
          </a:p>
          <a:p>
            <a:pPr marL="15114">
              <a:spcBef>
                <a:spcPts val="5"/>
              </a:spcBef>
            </a:pPr>
            <a:r>
              <a:rPr spc="-5" dirty="0">
                <a:latin typeface="Calibri"/>
                <a:cs typeface="Calibri"/>
              </a:rPr>
              <a:t>Thẻ </a:t>
            </a:r>
            <a:r>
              <a:rPr dirty="0">
                <a:latin typeface="Calibri"/>
                <a:cs typeface="Calibri"/>
              </a:rPr>
              <a:t>INS </a:t>
            </a:r>
            <a:r>
              <a:rPr spc="-5" dirty="0">
                <a:latin typeface="Arial"/>
                <a:cs typeface="Arial"/>
              </a:rPr>
              <a:t>bao </a:t>
            </a:r>
            <a:r>
              <a:rPr spc="-11" dirty="0">
                <a:latin typeface="Arial"/>
                <a:cs typeface="Arial"/>
              </a:rPr>
              <a:t>quanh </a:t>
            </a:r>
            <a:r>
              <a:rPr dirty="0">
                <a:latin typeface="Arial"/>
                <a:cs typeface="Arial"/>
              </a:rPr>
              <a:t>văn </a:t>
            </a:r>
            <a:r>
              <a:rPr spc="-5" dirty="0">
                <a:latin typeface="Arial"/>
                <a:cs typeface="Arial"/>
              </a:rPr>
              <a:t>bản chèn </a:t>
            </a:r>
            <a:r>
              <a:rPr dirty="0">
                <a:latin typeface="Arial"/>
                <a:cs typeface="Arial"/>
              </a:rPr>
              <a:t>vào và </a:t>
            </a:r>
            <a:r>
              <a:rPr spc="-5" dirty="0">
                <a:latin typeface="Arial"/>
                <a:cs typeface="Arial"/>
              </a:rPr>
              <a:t>được đặt giữa </a:t>
            </a:r>
            <a:r>
              <a:rPr dirty="0">
                <a:latin typeface="Arial"/>
                <a:cs typeface="Arial"/>
              </a:rPr>
              <a:t>&lt;ins&gt; và &lt;/ </a:t>
            </a:r>
            <a:r>
              <a:rPr spc="-5" dirty="0">
                <a:latin typeface="Arial"/>
                <a:cs typeface="Arial"/>
              </a:rPr>
              <a:t>ins&gt;</a:t>
            </a:r>
            <a:r>
              <a:rPr spc="41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thẻ.</a:t>
            </a:r>
            <a:endParaRPr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400" dirty="0">
              <a:latin typeface="Times New Roman"/>
              <a:cs typeface="Times New Roman"/>
            </a:endParaRPr>
          </a:p>
          <a:p>
            <a:pPr marL="30985" marR="15871">
              <a:lnSpc>
                <a:spcPts val="2344"/>
              </a:lnSpc>
              <a:spcBef>
                <a:spcPts val="1886"/>
              </a:spcBef>
            </a:pPr>
            <a:r>
              <a:rPr spc="-5" dirty="0">
                <a:latin typeface="Calibri"/>
                <a:cs typeface="Calibri"/>
              </a:rPr>
              <a:t>Thẻ </a:t>
            </a:r>
            <a:r>
              <a:rPr spc="-11" dirty="0">
                <a:latin typeface="Calibri"/>
                <a:cs typeface="Calibri"/>
              </a:rPr>
              <a:t>STRONG </a:t>
            </a:r>
            <a:r>
              <a:rPr spc="-5" dirty="0">
                <a:latin typeface="Arial"/>
                <a:cs typeface="Arial"/>
              </a:rPr>
              <a:t>nhấn mạnh </a:t>
            </a:r>
            <a:r>
              <a:rPr spc="-11" dirty="0">
                <a:latin typeface="Calibri"/>
                <a:cs typeface="Calibri"/>
              </a:rPr>
              <a:t>(chữ </a:t>
            </a:r>
            <a:r>
              <a:rPr dirty="0">
                <a:latin typeface="Calibri"/>
                <a:cs typeface="Calibri"/>
              </a:rPr>
              <a:t>đậm) </a:t>
            </a:r>
            <a:r>
              <a:rPr dirty="0">
                <a:latin typeface="Arial"/>
                <a:cs typeface="Arial"/>
              </a:rPr>
              <a:t>các </a:t>
            </a:r>
            <a:r>
              <a:rPr spc="-5" dirty="0">
                <a:latin typeface="Arial"/>
                <a:cs typeface="Arial"/>
              </a:rPr>
              <a:t>văn bản </a:t>
            </a:r>
            <a:r>
              <a:rPr dirty="0">
                <a:latin typeface="Arial"/>
                <a:cs typeface="Arial"/>
              </a:rPr>
              <a:t>và </a:t>
            </a:r>
            <a:r>
              <a:rPr spc="-11" dirty="0">
                <a:latin typeface="Arial"/>
                <a:cs typeface="Arial"/>
              </a:rPr>
              <a:t>được </a:t>
            </a:r>
            <a:r>
              <a:rPr spc="-5" dirty="0">
                <a:latin typeface="Arial"/>
                <a:cs typeface="Arial"/>
              </a:rPr>
              <a:t>đặt giữa &lt;strong&gt; </a:t>
            </a:r>
            <a:r>
              <a:rPr dirty="0">
                <a:latin typeface="Arial"/>
                <a:cs typeface="Arial"/>
              </a:rPr>
              <a:t>và &lt;/  </a:t>
            </a:r>
            <a:r>
              <a:rPr spc="-5" dirty="0">
                <a:latin typeface="Arial"/>
                <a:cs typeface="Arial"/>
              </a:rPr>
              <a:t>strong&gt;</a:t>
            </a:r>
            <a:r>
              <a:rPr spc="-11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thẻ.</a:t>
            </a:r>
            <a:endParaRPr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3300" dirty="0">
              <a:latin typeface="Times New Roman"/>
              <a:cs typeface="Times New Roman"/>
            </a:endParaRPr>
          </a:p>
          <a:p>
            <a:pPr marL="20407">
              <a:lnSpc>
                <a:spcPts val="2458"/>
              </a:lnSpc>
            </a:pPr>
            <a:r>
              <a:rPr spc="-5" dirty="0">
                <a:latin typeface="Calibri"/>
                <a:cs typeface="Calibri"/>
              </a:rPr>
              <a:t>Thẻ SUB </a:t>
            </a:r>
            <a:r>
              <a:rPr spc="-5" dirty="0">
                <a:latin typeface="Arial"/>
                <a:cs typeface="Arial"/>
              </a:rPr>
              <a:t>hiển </a:t>
            </a:r>
            <a:r>
              <a:rPr dirty="0">
                <a:latin typeface="Arial"/>
                <a:cs typeface="Arial"/>
              </a:rPr>
              <a:t>thị </a:t>
            </a:r>
            <a:r>
              <a:rPr spc="-5" dirty="0">
                <a:latin typeface="Arial"/>
                <a:cs typeface="Arial"/>
              </a:rPr>
              <a:t>một </a:t>
            </a:r>
            <a:r>
              <a:rPr dirty="0">
                <a:latin typeface="Arial"/>
                <a:cs typeface="Arial"/>
              </a:rPr>
              <a:t>văn </a:t>
            </a:r>
            <a:r>
              <a:rPr spc="-5" dirty="0">
                <a:latin typeface="Arial"/>
                <a:cs typeface="Arial"/>
              </a:rPr>
              <a:t>bản như </a:t>
            </a:r>
            <a:r>
              <a:rPr spc="-5" dirty="0">
                <a:latin typeface="Calibri"/>
                <a:cs typeface="Calibri"/>
              </a:rPr>
              <a:t>chữ viết dưới </a:t>
            </a:r>
            <a:r>
              <a:rPr dirty="0">
                <a:latin typeface="Arial"/>
                <a:cs typeface="Arial"/>
              </a:rPr>
              <a:t>và </a:t>
            </a:r>
            <a:r>
              <a:rPr spc="-11" dirty="0">
                <a:latin typeface="Arial"/>
                <a:cs typeface="Arial"/>
              </a:rPr>
              <a:t>được </a:t>
            </a:r>
            <a:r>
              <a:rPr spc="-5" dirty="0">
                <a:latin typeface="Arial"/>
                <a:cs typeface="Arial"/>
              </a:rPr>
              <a:t>bao trong </a:t>
            </a:r>
            <a:r>
              <a:rPr dirty="0">
                <a:latin typeface="Arial"/>
                <a:cs typeface="Arial"/>
              </a:rPr>
              <a:t>các </a:t>
            </a:r>
            <a:r>
              <a:rPr spc="-5" dirty="0">
                <a:latin typeface="Arial"/>
                <a:cs typeface="Arial"/>
              </a:rPr>
              <a:t>&lt;sub&gt;</a:t>
            </a:r>
            <a:r>
              <a:rPr spc="209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và</a:t>
            </a:r>
          </a:p>
          <a:p>
            <a:pPr marL="20407">
              <a:lnSpc>
                <a:spcPts val="2458"/>
              </a:lnSpc>
            </a:pPr>
            <a:r>
              <a:rPr dirty="0">
                <a:latin typeface="Arial"/>
                <a:cs typeface="Arial"/>
              </a:rPr>
              <a:t>&lt;/ </a:t>
            </a:r>
            <a:r>
              <a:rPr spc="-5" dirty="0">
                <a:latin typeface="Arial"/>
                <a:cs typeface="Arial"/>
              </a:rPr>
              <a:t>sub&gt; thẻ.</a:t>
            </a:r>
            <a:endParaRPr dirty="0">
              <a:latin typeface="Arial"/>
              <a:cs typeface="Arial"/>
            </a:endParaRPr>
          </a:p>
          <a:p>
            <a:pPr>
              <a:spcBef>
                <a:spcPts val="60"/>
              </a:spcBef>
            </a:pPr>
            <a:endParaRPr sz="3300" dirty="0">
              <a:latin typeface="Times New Roman"/>
              <a:cs typeface="Times New Roman"/>
            </a:endParaRPr>
          </a:p>
          <a:p>
            <a:pPr marL="20407">
              <a:lnSpc>
                <a:spcPts val="2458"/>
              </a:lnSpc>
              <a:spcBef>
                <a:spcPts val="5"/>
              </a:spcBef>
            </a:pPr>
            <a:r>
              <a:rPr spc="-5" dirty="0">
                <a:latin typeface="Calibri"/>
                <a:cs typeface="Calibri"/>
              </a:rPr>
              <a:t>Thẻ SUP </a:t>
            </a:r>
            <a:r>
              <a:rPr spc="-5" dirty="0">
                <a:latin typeface="Arial"/>
                <a:cs typeface="Arial"/>
              </a:rPr>
              <a:t>hiển </a:t>
            </a:r>
            <a:r>
              <a:rPr dirty="0">
                <a:latin typeface="Arial"/>
                <a:cs typeface="Arial"/>
              </a:rPr>
              <a:t>thị </a:t>
            </a:r>
            <a:r>
              <a:rPr spc="-5" dirty="0">
                <a:latin typeface="Arial"/>
                <a:cs typeface="Arial"/>
              </a:rPr>
              <a:t>một </a:t>
            </a:r>
            <a:r>
              <a:rPr dirty="0">
                <a:latin typeface="Arial"/>
                <a:cs typeface="Arial"/>
              </a:rPr>
              <a:t>văn </a:t>
            </a:r>
            <a:r>
              <a:rPr spc="-5" dirty="0">
                <a:latin typeface="Arial"/>
                <a:cs typeface="Arial"/>
              </a:rPr>
              <a:t>bản như </a:t>
            </a:r>
            <a:r>
              <a:rPr dirty="0">
                <a:latin typeface="Arial"/>
                <a:cs typeface="Arial"/>
              </a:rPr>
              <a:t>chữ </a:t>
            </a:r>
            <a:r>
              <a:rPr spc="-5" dirty="0">
                <a:latin typeface="Arial"/>
                <a:cs typeface="Arial"/>
              </a:rPr>
              <a:t>viết </a:t>
            </a:r>
            <a:r>
              <a:rPr dirty="0">
                <a:latin typeface="Arial"/>
                <a:cs typeface="Arial"/>
              </a:rPr>
              <a:t>trên và </a:t>
            </a:r>
            <a:r>
              <a:rPr spc="-5" dirty="0">
                <a:latin typeface="Arial"/>
                <a:cs typeface="Arial"/>
              </a:rPr>
              <a:t>được bao trong </a:t>
            </a:r>
            <a:r>
              <a:rPr dirty="0">
                <a:latin typeface="Arial"/>
                <a:cs typeface="Arial"/>
              </a:rPr>
              <a:t>các </a:t>
            </a:r>
            <a:r>
              <a:rPr spc="-5" dirty="0">
                <a:latin typeface="Arial"/>
                <a:cs typeface="Arial"/>
              </a:rPr>
              <a:t>&lt;sup&gt;</a:t>
            </a:r>
            <a:r>
              <a:rPr spc="49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và</a:t>
            </a:r>
          </a:p>
          <a:p>
            <a:pPr marL="20407">
              <a:lnSpc>
                <a:spcPts val="2458"/>
              </a:lnSpc>
            </a:pPr>
            <a:r>
              <a:rPr dirty="0">
                <a:latin typeface="Arial"/>
                <a:cs typeface="Arial"/>
              </a:rPr>
              <a:t>&lt;/ </a:t>
            </a:r>
            <a:r>
              <a:rPr spc="-5" dirty="0">
                <a:latin typeface="Arial"/>
                <a:cs typeface="Arial"/>
              </a:rPr>
              <a:t>div&gt; thẻ.</a:t>
            </a:r>
            <a:endParaRPr dirty="0">
              <a:latin typeface="Arial"/>
              <a:cs typeface="Arial"/>
            </a:endParaRPr>
          </a:p>
        </p:txBody>
      </p:sp>
      <p:sp>
        <p:nvSpPr>
          <p:cNvPr id="17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/>
              <a:t>3</a:t>
            </a:r>
            <a:r>
              <a:rPr lang="vi-VN" smtClean="0"/>
              <a:t> -</a:t>
            </a:r>
            <a:r>
              <a:rPr lang="en-US" smtClean="0"/>
              <a:t> Định dạng văn bản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300377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5825" y="86869"/>
            <a:ext cx="11757152" cy="66446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8186" y="30451"/>
            <a:ext cx="3877735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lang="vi-VN" spc="-5" dirty="0"/>
              <a:t>ĐỊNH DẠNG</a:t>
            </a:r>
            <a:r>
              <a:rPr lang="vi-VN" spc="-90" dirty="0"/>
              <a:t> </a:t>
            </a:r>
            <a:r>
              <a:rPr lang="vi-VN" spc="-5" dirty="0"/>
              <a:t>5-5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idx="12"/>
          </p:nvPr>
        </p:nvSpPr>
        <p:spPr>
          <a:xfrm>
            <a:off x="11582404" y="6530874"/>
            <a:ext cx="533398" cy="2180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709"/>
              </a:lnSpc>
            </a:pPr>
            <a:fld id="{81D60167-4931-47E6-BA6A-407CBD079E47}" type="slidenum">
              <a:rPr dirty="0"/>
              <a:pPr marL="30231">
                <a:lnSpc>
                  <a:spcPts val="1709"/>
                </a:lnSpc>
              </a:pPr>
              <a:t>11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755227" y="935483"/>
            <a:ext cx="8692728" cy="4747816"/>
          </a:xfrm>
          <a:prstGeom prst="rect">
            <a:avLst/>
          </a:prstGeom>
        </p:spPr>
        <p:txBody>
          <a:bodyPr vert="horz" wrap="square" lIns="0" tIns="18139" rIns="0" bIns="0" rtlCol="0">
            <a:spAutoFit/>
          </a:bodyPr>
          <a:lstStyle/>
          <a:p>
            <a:pPr marL="341610" indent="-326493">
              <a:spcBef>
                <a:spcPts val="144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2364" algn="l"/>
              </a:tabLst>
            </a:pPr>
            <a:r>
              <a:rPr dirty="0">
                <a:latin typeface="Calibri"/>
                <a:cs typeface="Calibri"/>
              </a:rPr>
              <a:t>Đoạn </a:t>
            </a:r>
            <a:r>
              <a:rPr spc="5" dirty="0">
                <a:latin typeface="Calibri"/>
                <a:cs typeface="Calibri"/>
              </a:rPr>
              <a:t>mã </a:t>
            </a:r>
            <a:r>
              <a:rPr dirty="0">
                <a:latin typeface="Calibri"/>
                <a:cs typeface="Calibri"/>
              </a:rPr>
              <a:t>sau </a:t>
            </a:r>
            <a:r>
              <a:rPr spc="5" dirty="0">
                <a:latin typeface="Calibri"/>
                <a:cs typeface="Calibri"/>
              </a:rPr>
              <a:t>chứng minh </a:t>
            </a:r>
            <a:r>
              <a:rPr dirty="0">
                <a:latin typeface="Calibri"/>
                <a:cs typeface="Calibri"/>
              </a:rPr>
              <a:t>việc sử </a:t>
            </a:r>
            <a:r>
              <a:rPr spc="5" dirty="0">
                <a:latin typeface="Calibri"/>
                <a:cs typeface="Calibri"/>
              </a:rPr>
              <a:t>dụng </a:t>
            </a:r>
            <a:r>
              <a:rPr dirty="0">
                <a:latin typeface="Calibri"/>
                <a:cs typeface="Calibri"/>
              </a:rPr>
              <a:t>các phần </a:t>
            </a:r>
            <a:r>
              <a:rPr spc="5" dirty="0">
                <a:latin typeface="Calibri"/>
                <a:cs typeface="Calibri"/>
              </a:rPr>
              <a:t>định </a:t>
            </a:r>
            <a:r>
              <a:rPr dirty="0">
                <a:latin typeface="Calibri"/>
                <a:cs typeface="Calibri"/>
              </a:rPr>
              <a:t>dạng</a:t>
            </a:r>
            <a:r>
              <a:rPr spc="-3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khác.</a:t>
            </a:r>
            <a:endParaRPr>
              <a:latin typeface="Calibri"/>
              <a:cs typeface="Calibri"/>
            </a:endParaRPr>
          </a:p>
          <a:p>
            <a:pPr marL="15114">
              <a:spcBef>
                <a:spcPts val="2756"/>
              </a:spcBef>
            </a:pPr>
            <a:r>
              <a:rPr sz="1900" spc="-5" dirty="0">
                <a:latin typeface="Calibri"/>
                <a:cs typeface="Calibri"/>
              </a:rPr>
              <a:t>&lt;!DOCTYPE</a:t>
            </a:r>
            <a:r>
              <a:rPr sz="1900" dirty="0">
                <a:latin typeface="Calibri"/>
                <a:cs typeface="Calibri"/>
              </a:rPr>
              <a:t> </a:t>
            </a:r>
            <a:r>
              <a:rPr sz="1900" spc="-5" dirty="0">
                <a:latin typeface="Calibri"/>
                <a:cs typeface="Calibri"/>
              </a:rPr>
              <a:t>html&gt;</a:t>
            </a:r>
            <a:endParaRPr sz="1900">
              <a:latin typeface="Calibri"/>
              <a:cs typeface="Calibri"/>
            </a:endParaRPr>
          </a:p>
          <a:p>
            <a:pPr marL="15114"/>
            <a:r>
              <a:rPr sz="1900" spc="-5" dirty="0">
                <a:latin typeface="Calibri"/>
                <a:cs typeface="Calibri"/>
              </a:rPr>
              <a:t>&lt;html&gt;</a:t>
            </a:r>
            <a:endParaRPr sz="1900">
              <a:latin typeface="Calibri"/>
              <a:cs typeface="Calibri"/>
            </a:endParaRPr>
          </a:p>
          <a:p>
            <a:pPr marL="123192"/>
            <a:r>
              <a:rPr sz="1900" spc="-11" dirty="0">
                <a:latin typeface="Calibri"/>
                <a:cs typeface="Calibri"/>
              </a:rPr>
              <a:t>&lt;head&gt;</a:t>
            </a:r>
            <a:endParaRPr sz="1900">
              <a:latin typeface="Calibri"/>
              <a:cs typeface="Calibri"/>
            </a:endParaRPr>
          </a:p>
          <a:p>
            <a:pPr marL="234289">
              <a:spcBef>
                <a:spcPts val="5"/>
              </a:spcBef>
            </a:pPr>
            <a:r>
              <a:rPr sz="1900" spc="-5" dirty="0">
                <a:latin typeface="Calibri"/>
                <a:cs typeface="Calibri"/>
              </a:rPr>
              <a:t>&lt;title&gt;Updating and Shifting</a:t>
            </a:r>
            <a:r>
              <a:rPr sz="1900" spc="-41" dirty="0">
                <a:latin typeface="Calibri"/>
                <a:cs typeface="Calibri"/>
              </a:rPr>
              <a:t> </a:t>
            </a:r>
            <a:r>
              <a:rPr sz="1900" spc="-24" dirty="0">
                <a:latin typeface="Calibri"/>
                <a:cs typeface="Calibri"/>
              </a:rPr>
              <a:t>Text&lt;/title&gt;</a:t>
            </a:r>
            <a:endParaRPr sz="1900">
              <a:latin typeface="Calibri"/>
              <a:cs typeface="Calibri"/>
            </a:endParaRPr>
          </a:p>
          <a:p>
            <a:pPr marL="123192"/>
            <a:r>
              <a:rPr sz="1900" spc="-11" dirty="0">
                <a:latin typeface="Calibri"/>
                <a:cs typeface="Calibri"/>
              </a:rPr>
              <a:t>&lt;/head&gt;</a:t>
            </a:r>
            <a:endParaRPr sz="1900">
              <a:latin typeface="Calibri"/>
              <a:cs typeface="Calibri"/>
            </a:endParaRPr>
          </a:p>
          <a:p>
            <a:pPr marL="123192"/>
            <a:r>
              <a:rPr sz="1900" spc="-11" dirty="0">
                <a:latin typeface="Calibri"/>
                <a:cs typeface="Calibri"/>
              </a:rPr>
              <a:t>&lt;body&gt;</a:t>
            </a:r>
            <a:endParaRPr sz="1900">
              <a:latin typeface="Calibri"/>
              <a:cs typeface="Calibri"/>
            </a:endParaRPr>
          </a:p>
          <a:p>
            <a:pPr marL="234289"/>
            <a:r>
              <a:rPr sz="1900" spc="-5" dirty="0">
                <a:latin typeface="Calibri"/>
                <a:cs typeface="Calibri"/>
              </a:rPr>
              <a:t>&lt;h3&gt;Updating, Emphasizing, and Shifting</a:t>
            </a:r>
            <a:r>
              <a:rPr sz="1900" spc="-24" dirty="0">
                <a:latin typeface="Calibri"/>
                <a:cs typeface="Calibri"/>
              </a:rPr>
              <a:t> </a:t>
            </a:r>
            <a:r>
              <a:rPr sz="1900" spc="-30" dirty="0">
                <a:latin typeface="Calibri"/>
                <a:cs typeface="Calibri"/>
              </a:rPr>
              <a:t>Text&lt;/h3&gt;</a:t>
            </a:r>
            <a:endParaRPr sz="1900">
              <a:latin typeface="Calibri"/>
              <a:cs typeface="Calibri"/>
            </a:endParaRPr>
          </a:p>
          <a:p>
            <a:pPr marL="234289"/>
            <a:r>
              <a:rPr sz="1900" spc="-5" dirty="0">
                <a:latin typeface="Calibri"/>
                <a:cs typeface="Calibri"/>
              </a:rPr>
              <a:t>This is an </a:t>
            </a:r>
            <a:r>
              <a:rPr sz="1900" spc="-11" dirty="0">
                <a:latin typeface="Calibri"/>
                <a:cs typeface="Calibri"/>
              </a:rPr>
              <a:t>example </a:t>
            </a:r>
            <a:r>
              <a:rPr sz="1900" spc="-5" dirty="0">
                <a:latin typeface="Calibri"/>
                <a:cs typeface="Calibri"/>
              </a:rPr>
              <a:t>of </a:t>
            </a:r>
            <a:r>
              <a:rPr sz="1900" spc="-11" dirty="0">
                <a:latin typeface="Calibri"/>
                <a:cs typeface="Calibri"/>
              </a:rPr>
              <a:t>&lt;del&gt;deleted&lt;/del&gt;</a:t>
            </a:r>
            <a:r>
              <a:rPr sz="1900" spc="11" dirty="0">
                <a:latin typeface="Calibri"/>
                <a:cs typeface="Calibri"/>
              </a:rPr>
              <a:t> </a:t>
            </a:r>
            <a:r>
              <a:rPr sz="1900" spc="-11" dirty="0">
                <a:latin typeface="Calibri"/>
                <a:cs typeface="Calibri"/>
              </a:rPr>
              <a:t>&lt;ins&gt;inserted</a:t>
            </a:r>
            <a:endParaRPr sz="1900">
              <a:latin typeface="Calibri"/>
              <a:cs typeface="Calibri"/>
            </a:endParaRPr>
          </a:p>
          <a:p>
            <a:pPr marL="15114"/>
            <a:r>
              <a:rPr sz="1900" spc="-11" dirty="0">
                <a:latin typeface="Calibri"/>
                <a:cs typeface="Calibri"/>
              </a:rPr>
              <a:t>&lt;/ins&gt;</a:t>
            </a:r>
            <a:r>
              <a:rPr sz="1900" dirty="0">
                <a:latin typeface="Calibri"/>
                <a:cs typeface="Calibri"/>
              </a:rPr>
              <a:t> </a:t>
            </a:r>
            <a:r>
              <a:rPr sz="1900" spc="-11" dirty="0">
                <a:latin typeface="Calibri"/>
                <a:cs typeface="Calibri"/>
              </a:rPr>
              <a:t>text.&lt;br/&gt;</a:t>
            </a:r>
            <a:endParaRPr sz="1900">
              <a:latin typeface="Calibri"/>
              <a:cs typeface="Calibri"/>
            </a:endParaRPr>
          </a:p>
          <a:p>
            <a:pPr marL="234289" marR="1955183"/>
            <a:r>
              <a:rPr sz="1900" spc="-5" dirty="0">
                <a:latin typeface="Calibri"/>
                <a:cs typeface="Calibri"/>
              </a:rPr>
              <a:t>The is an </a:t>
            </a:r>
            <a:r>
              <a:rPr sz="1900" spc="-11" dirty="0">
                <a:latin typeface="Calibri"/>
                <a:cs typeface="Calibri"/>
              </a:rPr>
              <a:t>example </a:t>
            </a:r>
            <a:r>
              <a:rPr sz="1900" spc="-5" dirty="0">
                <a:latin typeface="Calibri"/>
                <a:cs typeface="Calibri"/>
              </a:rPr>
              <a:t>of </a:t>
            </a:r>
            <a:r>
              <a:rPr sz="1900" spc="-19" dirty="0">
                <a:latin typeface="Calibri"/>
                <a:cs typeface="Calibri"/>
              </a:rPr>
              <a:t>&lt;strong&gt;Strong&lt;/strong&gt; </a:t>
            </a:r>
            <a:r>
              <a:rPr sz="1900" spc="-11" dirty="0">
                <a:latin typeface="Calibri"/>
                <a:cs typeface="Calibri"/>
              </a:rPr>
              <a:t>text.&lt;br/&gt;  </a:t>
            </a:r>
            <a:r>
              <a:rPr sz="1900" spc="-5" dirty="0">
                <a:latin typeface="Calibri"/>
                <a:cs typeface="Calibri"/>
              </a:rPr>
              <a:t>The is an </a:t>
            </a:r>
            <a:r>
              <a:rPr sz="1900" spc="-11" dirty="0">
                <a:latin typeface="Calibri"/>
                <a:cs typeface="Calibri"/>
              </a:rPr>
              <a:t>example </a:t>
            </a:r>
            <a:r>
              <a:rPr sz="1900" spc="-5" dirty="0">
                <a:latin typeface="Calibri"/>
                <a:cs typeface="Calibri"/>
              </a:rPr>
              <a:t>of </a:t>
            </a:r>
            <a:r>
              <a:rPr sz="1900" spc="-11" dirty="0">
                <a:latin typeface="Calibri"/>
                <a:cs typeface="Calibri"/>
              </a:rPr>
              <a:t>&lt;sub&gt;subscript&lt;/sub&gt;text.&lt;br/&gt;  </a:t>
            </a:r>
            <a:r>
              <a:rPr sz="1900" spc="-5" dirty="0">
                <a:latin typeface="Calibri"/>
                <a:cs typeface="Calibri"/>
              </a:rPr>
              <a:t>The is an </a:t>
            </a:r>
            <a:r>
              <a:rPr sz="1900" spc="-11" dirty="0">
                <a:latin typeface="Calibri"/>
                <a:cs typeface="Calibri"/>
              </a:rPr>
              <a:t>example </a:t>
            </a:r>
            <a:r>
              <a:rPr sz="1900" spc="-5" dirty="0">
                <a:latin typeface="Calibri"/>
                <a:cs typeface="Calibri"/>
              </a:rPr>
              <a:t>of </a:t>
            </a:r>
            <a:r>
              <a:rPr sz="1900" spc="-11" dirty="0">
                <a:latin typeface="Calibri"/>
                <a:cs typeface="Calibri"/>
              </a:rPr>
              <a:t>&lt;sup&gt;superscript&lt;/sup&gt;</a:t>
            </a:r>
            <a:r>
              <a:rPr sz="1900" spc="41" dirty="0">
                <a:latin typeface="Calibri"/>
                <a:cs typeface="Calibri"/>
              </a:rPr>
              <a:t> </a:t>
            </a:r>
            <a:r>
              <a:rPr sz="1900" spc="-11" dirty="0">
                <a:latin typeface="Calibri"/>
                <a:cs typeface="Calibri"/>
              </a:rPr>
              <a:t>text.&lt;br/&gt;</a:t>
            </a:r>
            <a:endParaRPr sz="1900">
              <a:latin typeface="Calibri"/>
              <a:cs typeface="Calibri"/>
            </a:endParaRPr>
          </a:p>
          <a:p>
            <a:pPr marL="123192"/>
            <a:r>
              <a:rPr sz="1900" spc="-11" dirty="0">
                <a:latin typeface="Calibri"/>
                <a:cs typeface="Calibri"/>
              </a:rPr>
              <a:t>&lt;/body&gt;</a:t>
            </a:r>
            <a:endParaRPr sz="1900">
              <a:latin typeface="Calibri"/>
              <a:cs typeface="Calibri"/>
            </a:endParaRPr>
          </a:p>
          <a:p>
            <a:pPr marL="15114"/>
            <a:r>
              <a:rPr sz="1900" spc="-11" dirty="0">
                <a:latin typeface="Calibri"/>
                <a:cs typeface="Calibri"/>
              </a:rPr>
              <a:t>&lt;/html&gt;</a:t>
            </a:r>
            <a:endParaRPr sz="19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341704" y="1543878"/>
            <a:ext cx="4651075" cy="29320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/>
              <a:t>3</a:t>
            </a:r>
            <a:r>
              <a:rPr lang="vi-VN" smtClean="0"/>
              <a:t> -</a:t>
            </a:r>
            <a:r>
              <a:rPr lang="en-US" smtClean="0"/>
              <a:t> Định dạng văn bản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99746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5825" y="86869"/>
            <a:ext cx="11757152" cy="66446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8188" y="30451"/>
            <a:ext cx="9944100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lang="vi-VN" spc="-5" dirty="0"/>
              <a:t>ĐỊNH DẠNG </a:t>
            </a:r>
            <a:r>
              <a:rPr lang="vi-VN" spc="-30" dirty="0"/>
              <a:t>VĂN </a:t>
            </a:r>
            <a:r>
              <a:rPr lang="vi-VN" spc="-5" dirty="0"/>
              <a:t>BẢN TRƯỚC </a:t>
            </a:r>
            <a:r>
              <a:rPr lang="vi-VN" spc="-49" dirty="0"/>
              <a:t>VÀ </a:t>
            </a:r>
            <a:r>
              <a:rPr lang="vi-VN" spc="-5" dirty="0"/>
              <a:t>ĐƠN</a:t>
            </a:r>
            <a:r>
              <a:rPr lang="vi-VN" spc="60" dirty="0"/>
              <a:t> </a:t>
            </a:r>
            <a:r>
              <a:rPr lang="vi-VN" spc="-5" dirty="0"/>
              <a:t>1-2</a:t>
            </a:r>
          </a:p>
        </p:txBody>
      </p:sp>
      <p:sp>
        <p:nvSpPr>
          <p:cNvPr id="16" name="object 16"/>
          <p:cNvSpPr txBox="1">
            <a:spLocks noGrp="1"/>
          </p:cNvSpPr>
          <p:nvPr>
            <p:ph type="sldNum" idx="12"/>
          </p:nvPr>
        </p:nvSpPr>
        <p:spPr>
          <a:xfrm>
            <a:off x="11582404" y="6530874"/>
            <a:ext cx="533398" cy="2180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709"/>
              </a:lnSpc>
            </a:pPr>
            <a:fld id="{81D60167-4931-47E6-BA6A-407CBD079E47}" type="slidenum">
              <a:rPr dirty="0"/>
              <a:pPr marL="30231">
                <a:lnSpc>
                  <a:spcPts val="1709"/>
                </a:lnSpc>
              </a:pPr>
              <a:t>12</a:t>
            </a:fld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407417" y="1256538"/>
            <a:ext cx="11175999" cy="686562"/>
          </a:xfrm>
          <a:custGeom>
            <a:avLst/>
            <a:gdLst/>
            <a:ahLst/>
            <a:cxnLst/>
            <a:rect l="l" t="t" r="r" b="b"/>
            <a:pathLst>
              <a:path w="8382000" h="591819">
                <a:moveTo>
                  <a:pt x="8283448" y="0"/>
                </a:moveTo>
                <a:lnTo>
                  <a:pt x="98552" y="0"/>
                </a:lnTo>
                <a:lnTo>
                  <a:pt x="60189" y="7737"/>
                </a:lnTo>
                <a:lnTo>
                  <a:pt x="28863" y="28844"/>
                </a:lnTo>
                <a:lnTo>
                  <a:pt x="7744" y="60168"/>
                </a:lnTo>
                <a:lnTo>
                  <a:pt x="0" y="98551"/>
                </a:lnTo>
                <a:lnTo>
                  <a:pt x="0" y="492760"/>
                </a:lnTo>
                <a:lnTo>
                  <a:pt x="7744" y="531143"/>
                </a:lnTo>
                <a:lnTo>
                  <a:pt x="28863" y="562467"/>
                </a:lnTo>
                <a:lnTo>
                  <a:pt x="60189" y="583574"/>
                </a:lnTo>
                <a:lnTo>
                  <a:pt x="98552" y="591312"/>
                </a:lnTo>
                <a:lnTo>
                  <a:pt x="8283448" y="591312"/>
                </a:lnTo>
                <a:lnTo>
                  <a:pt x="8321831" y="583574"/>
                </a:lnTo>
                <a:lnTo>
                  <a:pt x="8353155" y="562467"/>
                </a:lnTo>
                <a:lnTo>
                  <a:pt x="8374262" y="531143"/>
                </a:lnTo>
                <a:lnTo>
                  <a:pt x="8382000" y="492760"/>
                </a:lnTo>
                <a:lnTo>
                  <a:pt x="8382000" y="98551"/>
                </a:lnTo>
                <a:lnTo>
                  <a:pt x="8374262" y="60168"/>
                </a:lnTo>
                <a:lnTo>
                  <a:pt x="8353155" y="28844"/>
                </a:lnTo>
                <a:lnTo>
                  <a:pt x="8321831" y="7737"/>
                </a:lnTo>
                <a:lnTo>
                  <a:pt x="8283448" y="0"/>
                </a:lnTo>
                <a:close/>
              </a:path>
            </a:pathLst>
          </a:custGeom>
          <a:solidFill>
            <a:srgbClr val="D9959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07417" y="2068831"/>
            <a:ext cx="11175999" cy="600711"/>
          </a:xfrm>
          <a:custGeom>
            <a:avLst/>
            <a:gdLst/>
            <a:ahLst/>
            <a:cxnLst/>
            <a:rect l="l" t="t" r="r" b="b"/>
            <a:pathLst>
              <a:path w="8382000" h="600710">
                <a:moveTo>
                  <a:pt x="8281924" y="0"/>
                </a:moveTo>
                <a:lnTo>
                  <a:pt x="100076" y="0"/>
                </a:lnTo>
                <a:lnTo>
                  <a:pt x="61121" y="7868"/>
                </a:lnTo>
                <a:lnTo>
                  <a:pt x="29311" y="29321"/>
                </a:lnTo>
                <a:lnTo>
                  <a:pt x="7864" y="61132"/>
                </a:lnTo>
                <a:lnTo>
                  <a:pt x="0" y="100075"/>
                </a:lnTo>
                <a:lnTo>
                  <a:pt x="0" y="500380"/>
                </a:lnTo>
                <a:lnTo>
                  <a:pt x="7864" y="539323"/>
                </a:lnTo>
                <a:lnTo>
                  <a:pt x="29311" y="571134"/>
                </a:lnTo>
                <a:lnTo>
                  <a:pt x="61121" y="592587"/>
                </a:lnTo>
                <a:lnTo>
                  <a:pt x="100076" y="600456"/>
                </a:lnTo>
                <a:lnTo>
                  <a:pt x="8281924" y="600456"/>
                </a:lnTo>
                <a:lnTo>
                  <a:pt x="8320867" y="592587"/>
                </a:lnTo>
                <a:lnTo>
                  <a:pt x="8352678" y="571134"/>
                </a:lnTo>
                <a:lnTo>
                  <a:pt x="8374131" y="539323"/>
                </a:lnTo>
                <a:lnTo>
                  <a:pt x="8382000" y="500380"/>
                </a:lnTo>
                <a:lnTo>
                  <a:pt x="8382000" y="100075"/>
                </a:lnTo>
                <a:lnTo>
                  <a:pt x="8374131" y="61132"/>
                </a:lnTo>
                <a:lnTo>
                  <a:pt x="8352678" y="29321"/>
                </a:lnTo>
                <a:lnTo>
                  <a:pt x="8320867" y="7868"/>
                </a:lnTo>
                <a:lnTo>
                  <a:pt x="8281924" y="0"/>
                </a:lnTo>
                <a:close/>
              </a:path>
            </a:pathLst>
          </a:custGeom>
          <a:solidFill>
            <a:srgbClr val="9BBA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07417" y="2068831"/>
            <a:ext cx="11175999" cy="600711"/>
          </a:xfrm>
          <a:custGeom>
            <a:avLst/>
            <a:gdLst/>
            <a:ahLst/>
            <a:cxnLst/>
            <a:rect l="l" t="t" r="r" b="b"/>
            <a:pathLst>
              <a:path w="8382000" h="600710">
                <a:moveTo>
                  <a:pt x="0" y="100075"/>
                </a:moveTo>
                <a:lnTo>
                  <a:pt x="7864" y="61132"/>
                </a:lnTo>
                <a:lnTo>
                  <a:pt x="29311" y="29321"/>
                </a:lnTo>
                <a:lnTo>
                  <a:pt x="61121" y="7868"/>
                </a:lnTo>
                <a:lnTo>
                  <a:pt x="100076" y="0"/>
                </a:lnTo>
                <a:lnTo>
                  <a:pt x="8281924" y="0"/>
                </a:lnTo>
                <a:lnTo>
                  <a:pt x="8320867" y="7868"/>
                </a:lnTo>
                <a:lnTo>
                  <a:pt x="8352678" y="29321"/>
                </a:lnTo>
                <a:lnTo>
                  <a:pt x="8374131" y="61132"/>
                </a:lnTo>
                <a:lnTo>
                  <a:pt x="8382000" y="100075"/>
                </a:lnTo>
                <a:lnTo>
                  <a:pt x="8382000" y="500380"/>
                </a:lnTo>
                <a:lnTo>
                  <a:pt x="8374131" y="539323"/>
                </a:lnTo>
                <a:lnTo>
                  <a:pt x="8352678" y="571134"/>
                </a:lnTo>
                <a:lnTo>
                  <a:pt x="8320867" y="592587"/>
                </a:lnTo>
                <a:lnTo>
                  <a:pt x="8281924" y="600456"/>
                </a:lnTo>
                <a:lnTo>
                  <a:pt x="100076" y="600456"/>
                </a:lnTo>
                <a:lnTo>
                  <a:pt x="61121" y="592587"/>
                </a:lnTo>
                <a:lnTo>
                  <a:pt x="29311" y="571134"/>
                </a:lnTo>
                <a:lnTo>
                  <a:pt x="7864" y="539323"/>
                </a:lnTo>
                <a:lnTo>
                  <a:pt x="0" y="500380"/>
                </a:lnTo>
                <a:lnTo>
                  <a:pt x="0" y="100075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07417" y="2958847"/>
            <a:ext cx="11175999" cy="688975"/>
          </a:xfrm>
          <a:custGeom>
            <a:avLst/>
            <a:gdLst/>
            <a:ahLst/>
            <a:cxnLst/>
            <a:rect l="l" t="t" r="r" b="b"/>
            <a:pathLst>
              <a:path w="8382000" h="688975">
                <a:moveTo>
                  <a:pt x="8267192" y="0"/>
                </a:moveTo>
                <a:lnTo>
                  <a:pt x="114808" y="0"/>
                </a:lnTo>
                <a:lnTo>
                  <a:pt x="70123" y="9026"/>
                </a:lnTo>
                <a:lnTo>
                  <a:pt x="33629" y="33639"/>
                </a:lnTo>
                <a:lnTo>
                  <a:pt x="9023" y="70133"/>
                </a:lnTo>
                <a:lnTo>
                  <a:pt x="0" y="114807"/>
                </a:lnTo>
                <a:lnTo>
                  <a:pt x="0" y="574039"/>
                </a:lnTo>
                <a:lnTo>
                  <a:pt x="9023" y="618714"/>
                </a:lnTo>
                <a:lnTo>
                  <a:pt x="33629" y="655208"/>
                </a:lnTo>
                <a:lnTo>
                  <a:pt x="70123" y="679821"/>
                </a:lnTo>
                <a:lnTo>
                  <a:pt x="114808" y="688847"/>
                </a:lnTo>
                <a:lnTo>
                  <a:pt x="8267192" y="688847"/>
                </a:lnTo>
                <a:lnTo>
                  <a:pt x="8311866" y="679821"/>
                </a:lnTo>
                <a:lnTo>
                  <a:pt x="8348360" y="655208"/>
                </a:lnTo>
                <a:lnTo>
                  <a:pt x="8372973" y="618714"/>
                </a:lnTo>
                <a:lnTo>
                  <a:pt x="8382000" y="574039"/>
                </a:lnTo>
                <a:lnTo>
                  <a:pt x="8382000" y="114807"/>
                </a:lnTo>
                <a:lnTo>
                  <a:pt x="8372973" y="70133"/>
                </a:lnTo>
                <a:lnTo>
                  <a:pt x="8348360" y="33639"/>
                </a:lnTo>
                <a:lnTo>
                  <a:pt x="8311866" y="9026"/>
                </a:lnTo>
                <a:lnTo>
                  <a:pt x="8267192" y="0"/>
                </a:lnTo>
                <a:close/>
              </a:path>
            </a:pathLst>
          </a:custGeom>
          <a:solidFill>
            <a:srgbClr val="B3A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07417" y="2958847"/>
            <a:ext cx="11175999" cy="688975"/>
          </a:xfrm>
          <a:custGeom>
            <a:avLst/>
            <a:gdLst/>
            <a:ahLst/>
            <a:cxnLst/>
            <a:rect l="l" t="t" r="r" b="b"/>
            <a:pathLst>
              <a:path w="8382000" h="688975">
                <a:moveTo>
                  <a:pt x="0" y="114807"/>
                </a:moveTo>
                <a:lnTo>
                  <a:pt x="9023" y="70133"/>
                </a:lnTo>
                <a:lnTo>
                  <a:pt x="33629" y="33639"/>
                </a:lnTo>
                <a:lnTo>
                  <a:pt x="70123" y="9026"/>
                </a:lnTo>
                <a:lnTo>
                  <a:pt x="114808" y="0"/>
                </a:lnTo>
                <a:lnTo>
                  <a:pt x="8267192" y="0"/>
                </a:lnTo>
                <a:lnTo>
                  <a:pt x="8311866" y="9026"/>
                </a:lnTo>
                <a:lnTo>
                  <a:pt x="8348360" y="33639"/>
                </a:lnTo>
                <a:lnTo>
                  <a:pt x="8372973" y="70133"/>
                </a:lnTo>
                <a:lnTo>
                  <a:pt x="8382000" y="114807"/>
                </a:lnTo>
                <a:lnTo>
                  <a:pt x="8382000" y="574039"/>
                </a:lnTo>
                <a:lnTo>
                  <a:pt x="8372973" y="618714"/>
                </a:lnTo>
                <a:lnTo>
                  <a:pt x="8348360" y="655208"/>
                </a:lnTo>
                <a:lnTo>
                  <a:pt x="8311866" y="679821"/>
                </a:lnTo>
                <a:lnTo>
                  <a:pt x="8267192" y="688847"/>
                </a:lnTo>
                <a:lnTo>
                  <a:pt x="114808" y="688847"/>
                </a:lnTo>
                <a:lnTo>
                  <a:pt x="70123" y="679821"/>
                </a:lnTo>
                <a:lnTo>
                  <a:pt x="33629" y="655208"/>
                </a:lnTo>
                <a:lnTo>
                  <a:pt x="9023" y="618714"/>
                </a:lnTo>
                <a:lnTo>
                  <a:pt x="0" y="574039"/>
                </a:lnTo>
                <a:lnTo>
                  <a:pt x="0" y="114807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07417" y="4085085"/>
            <a:ext cx="11175999" cy="680084"/>
          </a:xfrm>
          <a:custGeom>
            <a:avLst/>
            <a:gdLst/>
            <a:ahLst/>
            <a:cxnLst/>
            <a:rect l="l" t="t" r="r" b="b"/>
            <a:pathLst>
              <a:path w="8382000" h="680085">
                <a:moveTo>
                  <a:pt x="8268716" y="0"/>
                </a:moveTo>
                <a:lnTo>
                  <a:pt x="113283" y="0"/>
                </a:lnTo>
                <a:lnTo>
                  <a:pt x="69190" y="8895"/>
                </a:lnTo>
                <a:lnTo>
                  <a:pt x="33181" y="33162"/>
                </a:lnTo>
                <a:lnTo>
                  <a:pt x="8903" y="69169"/>
                </a:lnTo>
                <a:lnTo>
                  <a:pt x="0" y="113284"/>
                </a:lnTo>
                <a:lnTo>
                  <a:pt x="0" y="566420"/>
                </a:lnTo>
                <a:lnTo>
                  <a:pt x="8903" y="610534"/>
                </a:lnTo>
                <a:lnTo>
                  <a:pt x="33181" y="646541"/>
                </a:lnTo>
                <a:lnTo>
                  <a:pt x="69190" y="670808"/>
                </a:lnTo>
                <a:lnTo>
                  <a:pt x="113283" y="679704"/>
                </a:lnTo>
                <a:lnTo>
                  <a:pt x="8268716" y="679704"/>
                </a:lnTo>
                <a:lnTo>
                  <a:pt x="8312830" y="670808"/>
                </a:lnTo>
                <a:lnTo>
                  <a:pt x="8348837" y="646541"/>
                </a:lnTo>
                <a:lnTo>
                  <a:pt x="8373104" y="610534"/>
                </a:lnTo>
                <a:lnTo>
                  <a:pt x="8382000" y="566420"/>
                </a:lnTo>
                <a:lnTo>
                  <a:pt x="8382000" y="113284"/>
                </a:lnTo>
                <a:lnTo>
                  <a:pt x="8373104" y="69169"/>
                </a:lnTo>
                <a:lnTo>
                  <a:pt x="8348837" y="33162"/>
                </a:lnTo>
                <a:lnTo>
                  <a:pt x="8312830" y="8895"/>
                </a:lnTo>
                <a:lnTo>
                  <a:pt x="8268716" y="0"/>
                </a:lnTo>
                <a:close/>
              </a:path>
            </a:pathLst>
          </a:custGeom>
          <a:solidFill>
            <a:srgbClr val="8EB4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07417" y="5218178"/>
            <a:ext cx="11175999" cy="745489"/>
          </a:xfrm>
          <a:custGeom>
            <a:avLst/>
            <a:gdLst/>
            <a:ahLst/>
            <a:cxnLst/>
            <a:rect l="l" t="t" r="r" b="b"/>
            <a:pathLst>
              <a:path w="8382000" h="745489">
                <a:moveTo>
                  <a:pt x="8257794" y="0"/>
                </a:moveTo>
                <a:lnTo>
                  <a:pt x="124206" y="0"/>
                </a:lnTo>
                <a:lnTo>
                  <a:pt x="75861" y="9763"/>
                </a:lnTo>
                <a:lnTo>
                  <a:pt x="36380" y="36385"/>
                </a:lnTo>
                <a:lnTo>
                  <a:pt x="9761" y="75866"/>
                </a:lnTo>
                <a:lnTo>
                  <a:pt x="0" y="124206"/>
                </a:lnTo>
                <a:lnTo>
                  <a:pt x="0" y="621030"/>
                </a:lnTo>
                <a:lnTo>
                  <a:pt x="9761" y="669369"/>
                </a:lnTo>
                <a:lnTo>
                  <a:pt x="36380" y="708850"/>
                </a:lnTo>
                <a:lnTo>
                  <a:pt x="75861" y="735472"/>
                </a:lnTo>
                <a:lnTo>
                  <a:pt x="124206" y="745236"/>
                </a:lnTo>
                <a:lnTo>
                  <a:pt x="8257794" y="745236"/>
                </a:lnTo>
                <a:lnTo>
                  <a:pt x="8306133" y="735472"/>
                </a:lnTo>
                <a:lnTo>
                  <a:pt x="8345614" y="708850"/>
                </a:lnTo>
                <a:lnTo>
                  <a:pt x="8372236" y="669369"/>
                </a:lnTo>
                <a:lnTo>
                  <a:pt x="8382000" y="621030"/>
                </a:lnTo>
                <a:lnTo>
                  <a:pt x="8382000" y="124206"/>
                </a:lnTo>
                <a:lnTo>
                  <a:pt x="8372236" y="75866"/>
                </a:lnTo>
                <a:lnTo>
                  <a:pt x="8345614" y="36385"/>
                </a:lnTo>
                <a:lnTo>
                  <a:pt x="8306133" y="9763"/>
                </a:lnTo>
                <a:lnTo>
                  <a:pt x="8257794" y="0"/>
                </a:lnTo>
                <a:close/>
              </a:path>
            </a:pathLst>
          </a:custGeom>
          <a:solidFill>
            <a:srgbClr val="F9C09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519516" y="1249806"/>
            <a:ext cx="10749278" cy="4501105"/>
          </a:xfrm>
          <a:prstGeom prst="rect">
            <a:avLst/>
          </a:prstGeom>
        </p:spPr>
        <p:txBody>
          <a:bodyPr vert="horz" wrap="square" lIns="0" tIns="15114" rIns="0" bIns="0" rtlCol="0">
            <a:spAutoFit/>
          </a:bodyPr>
          <a:lstStyle/>
          <a:p>
            <a:pPr marL="15114">
              <a:lnSpc>
                <a:spcPts val="2458"/>
              </a:lnSpc>
              <a:spcBef>
                <a:spcPts val="119"/>
              </a:spcBef>
            </a:pPr>
            <a:r>
              <a:rPr spc="-5" dirty="0">
                <a:latin typeface="Arial"/>
                <a:cs typeface="Arial"/>
              </a:rPr>
              <a:t>Font </a:t>
            </a:r>
            <a:r>
              <a:rPr dirty="0">
                <a:latin typeface="Arial"/>
                <a:cs typeface="Arial"/>
              </a:rPr>
              <a:t>chữ </a:t>
            </a:r>
            <a:r>
              <a:rPr spc="-5" dirty="0">
                <a:latin typeface="Arial"/>
                <a:cs typeface="Arial"/>
              </a:rPr>
              <a:t>đơn </a:t>
            </a:r>
            <a:r>
              <a:rPr dirty="0">
                <a:latin typeface="Arial"/>
                <a:cs typeface="Arial"/>
              </a:rPr>
              <a:t>cho </a:t>
            </a:r>
            <a:r>
              <a:rPr spc="-5" dirty="0">
                <a:latin typeface="Arial"/>
                <a:cs typeface="Arial"/>
              </a:rPr>
              <a:t>phép cùng một </a:t>
            </a:r>
            <a:r>
              <a:rPr dirty="0">
                <a:latin typeface="Calibri"/>
                <a:cs typeface="Calibri"/>
              </a:rPr>
              <a:t>khoảng </a:t>
            </a:r>
            <a:r>
              <a:rPr spc="-11" dirty="0">
                <a:latin typeface="Calibri"/>
                <a:cs typeface="Calibri"/>
              </a:rPr>
              <a:t>cách </a:t>
            </a:r>
            <a:r>
              <a:rPr spc="-5" dirty="0">
                <a:latin typeface="Calibri"/>
                <a:cs typeface="Calibri"/>
              </a:rPr>
              <a:t>chiều </a:t>
            </a:r>
            <a:r>
              <a:rPr spc="-11" dirty="0">
                <a:latin typeface="Arial"/>
                <a:cs typeface="Arial"/>
              </a:rPr>
              <a:t>ngang </a:t>
            </a:r>
            <a:r>
              <a:rPr spc="-5" dirty="0">
                <a:latin typeface="Arial"/>
                <a:cs typeface="Arial"/>
              </a:rPr>
              <a:t>giữa </a:t>
            </a:r>
            <a:r>
              <a:rPr spc="-11" dirty="0">
                <a:latin typeface="Calibri"/>
                <a:cs typeface="Calibri"/>
              </a:rPr>
              <a:t>các </a:t>
            </a:r>
            <a:r>
              <a:rPr spc="-5" dirty="0">
                <a:latin typeface="Arial"/>
                <a:cs typeface="Arial"/>
              </a:rPr>
              <a:t>phông</a:t>
            </a:r>
            <a:r>
              <a:rPr spc="239" dirty="0">
                <a:latin typeface="Arial"/>
                <a:cs typeface="Arial"/>
              </a:rPr>
              <a:t> </a:t>
            </a:r>
            <a:r>
              <a:rPr dirty="0">
                <a:latin typeface="Calibri"/>
                <a:cs typeface="Calibri"/>
              </a:rPr>
              <a:t>đề</a:t>
            </a:r>
            <a:endParaRPr>
              <a:latin typeface="Calibri"/>
              <a:cs typeface="Calibri"/>
            </a:endParaRPr>
          </a:p>
          <a:p>
            <a:pPr marL="15114">
              <a:lnSpc>
                <a:spcPts val="2458"/>
              </a:lnSpc>
            </a:pPr>
            <a:r>
              <a:rPr spc="-5" dirty="0">
                <a:latin typeface="Arial"/>
                <a:cs typeface="Arial"/>
              </a:rPr>
              <a:t>phân biệt </a:t>
            </a:r>
            <a:r>
              <a:rPr dirty="0">
                <a:latin typeface="Arial"/>
                <a:cs typeface="Arial"/>
              </a:rPr>
              <a:t>kích </a:t>
            </a:r>
            <a:r>
              <a:rPr spc="-5" dirty="0">
                <a:latin typeface="Arial"/>
                <a:cs typeface="Arial"/>
              </a:rPr>
              <a:t>thước font chữ, hình </a:t>
            </a:r>
            <a:r>
              <a:rPr spc="-11" dirty="0">
                <a:latin typeface="Arial"/>
                <a:cs typeface="Arial"/>
              </a:rPr>
              <a:t>dạng, </a:t>
            </a:r>
            <a:r>
              <a:rPr dirty="0">
                <a:latin typeface="Arial"/>
                <a:cs typeface="Arial"/>
              </a:rPr>
              <a:t>và</a:t>
            </a:r>
            <a:r>
              <a:rPr spc="90" dirty="0">
                <a:latin typeface="Arial"/>
                <a:cs typeface="Arial"/>
              </a:rPr>
              <a:t> </a:t>
            </a:r>
            <a:r>
              <a:rPr spc="-11" dirty="0">
                <a:latin typeface="Arial"/>
                <a:cs typeface="Arial"/>
              </a:rPr>
              <a:t>loại.</a:t>
            </a:r>
            <a:endParaRPr>
              <a:latin typeface="Arial"/>
              <a:cs typeface="Arial"/>
            </a:endParaRPr>
          </a:p>
          <a:p>
            <a:pPr>
              <a:spcBef>
                <a:spcPts val="60"/>
              </a:spcBef>
            </a:pPr>
            <a:endParaRPr sz="2400">
              <a:latin typeface="Times New Roman"/>
              <a:cs typeface="Times New Roman"/>
            </a:endParaRPr>
          </a:p>
          <a:p>
            <a:pPr marL="15114" marR="6047">
              <a:lnSpc>
                <a:spcPts val="2344"/>
              </a:lnSpc>
            </a:pPr>
            <a:r>
              <a:rPr spc="-11" dirty="0">
                <a:latin typeface="Calibri"/>
                <a:cs typeface="Calibri"/>
              </a:rPr>
              <a:t>Font </a:t>
            </a:r>
            <a:r>
              <a:rPr dirty="0">
                <a:latin typeface="Arial"/>
                <a:cs typeface="Arial"/>
              </a:rPr>
              <a:t>chữ </a:t>
            </a:r>
            <a:r>
              <a:rPr spc="-5" dirty="0">
                <a:latin typeface="Arial"/>
                <a:cs typeface="Arial"/>
              </a:rPr>
              <a:t>đơn được </a:t>
            </a:r>
            <a:r>
              <a:rPr dirty="0">
                <a:latin typeface="Arial"/>
                <a:cs typeface="Arial"/>
              </a:rPr>
              <a:t>sử </a:t>
            </a:r>
            <a:r>
              <a:rPr spc="-11" dirty="0">
                <a:latin typeface="Arial"/>
                <a:cs typeface="Arial"/>
              </a:rPr>
              <a:t>dụng </a:t>
            </a:r>
            <a:r>
              <a:rPr dirty="0">
                <a:latin typeface="Arial"/>
                <a:cs typeface="Arial"/>
              </a:rPr>
              <a:t>cho </a:t>
            </a:r>
            <a:r>
              <a:rPr spc="-5" dirty="0">
                <a:latin typeface="Arial"/>
                <a:cs typeface="Arial"/>
              </a:rPr>
              <a:t>đoạn mã lập trình, văn bản hướng dẫn, </a:t>
            </a:r>
            <a:r>
              <a:rPr dirty="0">
                <a:latin typeface="Arial"/>
                <a:cs typeface="Arial"/>
              </a:rPr>
              <a:t>và các  ký tự</a:t>
            </a:r>
            <a:r>
              <a:rPr spc="-136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ASCII.</a:t>
            </a:r>
            <a:endParaRPr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spcBef>
                <a:spcPts val="54"/>
              </a:spcBef>
            </a:pPr>
            <a:endParaRPr sz="1900">
              <a:latin typeface="Times New Roman"/>
              <a:cs typeface="Times New Roman"/>
            </a:endParaRPr>
          </a:p>
          <a:p>
            <a:pPr marL="20407">
              <a:spcBef>
                <a:spcPts val="5"/>
              </a:spcBef>
            </a:pPr>
            <a:r>
              <a:rPr spc="-5" dirty="0">
                <a:latin typeface="Calibri"/>
                <a:cs typeface="Calibri"/>
              </a:rPr>
              <a:t>Thẻ </a:t>
            </a:r>
            <a:r>
              <a:rPr spc="-11" dirty="0">
                <a:latin typeface="Calibri"/>
                <a:cs typeface="Calibri"/>
              </a:rPr>
              <a:t>&lt;pre&gt; </a:t>
            </a:r>
            <a:r>
              <a:rPr spc="-5" dirty="0">
                <a:latin typeface="Arial"/>
                <a:cs typeface="Arial"/>
              </a:rPr>
              <a:t>ược </a:t>
            </a:r>
            <a:r>
              <a:rPr dirty="0">
                <a:latin typeface="Arial"/>
                <a:cs typeface="Arial"/>
              </a:rPr>
              <a:t>sử </a:t>
            </a:r>
            <a:r>
              <a:rPr spc="-11" dirty="0">
                <a:latin typeface="Arial"/>
                <a:cs typeface="Arial"/>
              </a:rPr>
              <a:t>dụng </a:t>
            </a:r>
            <a:r>
              <a:rPr dirty="0">
                <a:latin typeface="Arial"/>
                <a:cs typeface="Arial"/>
              </a:rPr>
              <a:t>cho </a:t>
            </a:r>
            <a:r>
              <a:rPr spc="-5" dirty="0">
                <a:latin typeface="Arial"/>
                <a:cs typeface="Arial"/>
              </a:rPr>
              <a:t>nội dung </a:t>
            </a:r>
            <a:r>
              <a:rPr dirty="0">
                <a:latin typeface="Arial"/>
                <a:cs typeface="Arial"/>
              </a:rPr>
              <a:t>văn </a:t>
            </a:r>
            <a:r>
              <a:rPr spc="-5" dirty="0">
                <a:latin typeface="Arial"/>
                <a:cs typeface="Arial"/>
              </a:rPr>
              <a:t>bản </a:t>
            </a:r>
            <a:r>
              <a:rPr spc="-11" dirty="0">
                <a:latin typeface="Arial"/>
                <a:cs typeface="Arial"/>
              </a:rPr>
              <a:t>định </a:t>
            </a:r>
            <a:r>
              <a:rPr spc="-5" dirty="0">
                <a:latin typeface="Arial"/>
                <a:cs typeface="Arial"/>
              </a:rPr>
              <a:t>dạng</a:t>
            </a:r>
            <a:r>
              <a:rPr spc="90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trước.</a:t>
            </a:r>
            <a:endParaRPr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spcBef>
                <a:spcPts val="5"/>
              </a:spcBef>
            </a:pPr>
            <a:endParaRPr sz="3000">
              <a:latin typeface="Times New Roman"/>
              <a:cs typeface="Times New Roman"/>
            </a:endParaRPr>
          </a:p>
          <a:p>
            <a:pPr marL="19650"/>
            <a:r>
              <a:rPr spc="-5" dirty="0">
                <a:latin typeface="Calibri"/>
                <a:cs typeface="Calibri"/>
              </a:rPr>
              <a:t>Thẻ </a:t>
            </a:r>
            <a:r>
              <a:rPr spc="-11" dirty="0">
                <a:latin typeface="Calibri"/>
                <a:cs typeface="Calibri"/>
              </a:rPr>
              <a:t>&lt;pre&gt; </a:t>
            </a:r>
            <a:r>
              <a:rPr spc="-5" dirty="0">
                <a:latin typeface="Arial"/>
                <a:cs typeface="Arial"/>
              </a:rPr>
              <a:t>áp dụng một chiều rộng </a:t>
            </a:r>
            <a:r>
              <a:rPr dirty="0">
                <a:latin typeface="Arial"/>
                <a:cs typeface="Arial"/>
              </a:rPr>
              <a:t>cố </a:t>
            </a:r>
            <a:r>
              <a:rPr spc="-11" dirty="0">
                <a:latin typeface="Arial"/>
                <a:cs typeface="Arial"/>
              </a:rPr>
              <a:t>định </a:t>
            </a:r>
            <a:r>
              <a:rPr spc="-19" dirty="0">
                <a:latin typeface="Calibri"/>
                <a:cs typeface="Calibri"/>
              </a:rPr>
              <a:t>font </a:t>
            </a:r>
            <a:r>
              <a:rPr dirty="0">
                <a:latin typeface="Arial"/>
                <a:cs typeface="Arial"/>
              </a:rPr>
              <a:t>chữ </a:t>
            </a:r>
            <a:r>
              <a:rPr spc="-5" dirty="0">
                <a:latin typeface="Arial"/>
                <a:cs typeface="Arial"/>
              </a:rPr>
              <a:t>trong nội dung </a:t>
            </a:r>
            <a:r>
              <a:rPr dirty="0">
                <a:latin typeface="Arial"/>
                <a:cs typeface="Arial"/>
              </a:rPr>
              <a:t>văn</a:t>
            </a:r>
            <a:r>
              <a:rPr spc="119" dirty="0">
                <a:latin typeface="Arial"/>
                <a:cs typeface="Arial"/>
              </a:rPr>
              <a:t> </a:t>
            </a:r>
            <a:r>
              <a:rPr spc="-11" dirty="0">
                <a:latin typeface="Arial"/>
                <a:cs typeface="Arial"/>
              </a:rPr>
              <a:t>bản.</a:t>
            </a:r>
            <a:endParaRPr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spcBef>
                <a:spcPts val="19"/>
              </a:spcBef>
            </a:pPr>
            <a:endParaRPr sz="3000">
              <a:latin typeface="Times New Roman"/>
              <a:cs typeface="Times New Roman"/>
            </a:endParaRPr>
          </a:p>
          <a:p>
            <a:pPr marL="24184"/>
            <a:r>
              <a:rPr lang="en-US" spc="-5" smtClean="0">
                <a:latin typeface="Calibri"/>
                <a:cs typeface="Calibri"/>
              </a:rPr>
              <a:t>Thẻ</a:t>
            </a:r>
            <a:r>
              <a:rPr spc="-5" smtClean="0">
                <a:latin typeface="Calibri"/>
                <a:cs typeface="Calibri"/>
              </a:rPr>
              <a:t> </a:t>
            </a:r>
            <a:r>
              <a:rPr spc="-11" dirty="0">
                <a:latin typeface="Calibri"/>
                <a:cs typeface="Calibri"/>
              </a:rPr>
              <a:t>&lt;pre</a:t>
            </a:r>
            <a:r>
              <a:rPr spc="-11">
                <a:latin typeface="Calibri"/>
                <a:cs typeface="Calibri"/>
              </a:rPr>
              <a:t>&gt; </a:t>
            </a:r>
            <a:r>
              <a:rPr lang="en-US" spc="-11" smtClean="0">
                <a:latin typeface="Calibri"/>
                <a:cs typeface="Calibri"/>
              </a:rPr>
              <a:t> </a:t>
            </a:r>
            <a:r>
              <a:rPr smtClean="0">
                <a:latin typeface="Arial"/>
                <a:cs typeface="Arial"/>
              </a:rPr>
              <a:t>cho </a:t>
            </a:r>
            <a:r>
              <a:rPr spc="-5" dirty="0">
                <a:latin typeface="Arial"/>
                <a:cs typeface="Arial"/>
              </a:rPr>
              <a:t>phép bạn </a:t>
            </a:r>
            <a:r>
              <a:rPr dirty="0">
                <a:latin typeface="Arial"/>
                <a:cs typeface="Arial"/>
              </a:rPr>
              <a:t>sao </a:t>
            </a:r>
            <a:r>
              <a:rPr spc="-5" dirty="0">
                <a:latin typeface="Arial"/>
                <a:cs typeface="Arial"/>
              </a:rPr>
              <a:t>chép-dán nội dung cùng </a:t>
            </a:r>
            <a:r>
              <a:rPr dirty="0">
                <a:latin typeface="Arial"/>
                <a:cs typeface="Arial"/>
              </a:rPr>
              <a:t>với các </a:t>
            </a:r>
            <a:r>
              <a:rPr spc="-5">
                <a:latin typeface="Arial"/>
                <a:cs typeface="Arial"/>
              </a:rPr>
              <a:t>định </a:t>
            </a:r>
            <a:r>
              <a:rPr spc="-5" smtClean="0">
                <a:latin typeface="Arial"/>
                <a:cs typeface="Arial"/>
              </a:rPr>
              <a:t>dạn</a:t>
            </a:r>
            <a:r>
              <a:rPr lang="en-US" spc="-5" smtClean="0">
                <a:latin typeface="Arial"/>
                <a:cs typeface="Arial"/>
              </a:rPr>
              <a:t> gốc</a:t>
            </a:r>
            <a:r>
              <a:rPr spc="-11" smtClean="0">
                <a:latin typeface="Calibri"/>
                <a:cs typeface="Calibri"/>
              </a:rPr>
              <a:t>.</a:t>
            </a:r>
            <a:endParaRPr>
              <a:latin typeface="Calibri"/>
              <a:cs typeface="Calibri"/>
            </a:endParaRPr>
          </a:p>
        </p:txBody>
      </p:sp>
      <p:sp>
        <p:nvSpPr>
          <p:cNvPr id="17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/>
              <a:t>3</a:t>
            </a:r>
            <a:r>
              <a:rPr lang="vi-VN" smtClean="0"/>
              <a:t> -</a:t>
            </a:r>
            <a:r>
              <a:rPr lang="en-US" smtClean="0"/>
              <a:t> Định dạng văn bản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419162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5825" y="86868"/>
            <a:ext cx="11757152" cy="5882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8187" y="95221"/>
            <a:ext cx="8436188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lang="vi-VN" spc="-5" dirty="0"/>
              <a:t>ĐỊNH </a:t>
            </a:r>
            <a:r>
              <a:rPr lang="vi-VN" spc="-35" dirty="0"/>
              <a:t>VĂN </a:t>
            </a:r>
            <a:r>
              <a:rPr lang="vi-VN" spc="-5" dirty="0"/>
              <a:t>BẢN TRƯỚC </a:t>
            </a:r>
            <a:r>
              <a:rPr lang="vi-VN" spc="-49" dirty="0"/>
              <a:t>VÀ </a:t>
            </a:r>
            <a:r>
              <a:rPr lang="vi-VN" spc="-5" dirty="0"/>
              <a:t>ĐƠN</a:t>
            </a:r>
            <a:r>
              <a:rPr lang="vi-VN" spc="41" dirty="0"/>
              <a:t> </a:t>
            </a:r>
            <a:r>
              <a:rPr lang="vi-VN" spc="-5" dirty="0"/>
              <a:t>2-2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idx="12"/>
          </p:nvPr>
        </p:nvSpPr>
        <p:spPr>
          <a:xfrm>
            <a:off x="11582404" y="6530874"/>
            <a:ext cx="533398" cy="2180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709"/>
              </a:lnSpc>
            </a:pPr>
            <a:fld id="{81D60167-4931-47E6-BA6A-407CBD079E47}" type="slidenum">
              <a:rPr dirty="0"/>
              <a:pPr marL="30231">
                <a:lnSpc>
                  <a:spcPts val="1709"/>
                </a:lnSpc>
              </a:pPr>
              <a:t>13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755227" y="943102"/>
            <a:ext cx="9656234" cy="295315"/>
          </a:xfrm>
          <a:prstGeom prst="rect">
            <a:avLst/>
          </a:prstGeom>
        </p:spPr>
        <p:txBody>
          <a:bodyPr vert="horz" wrap="square" lIns="0" tIns="18139" rIns="0" bIns="0" rtlCol="0">
            <a:spAutoFit/>
          </a:bodyPr>
          <a:lstStyle/>
          <a:p>
            <a:pPr marL="341610" indent="-326493">
              <a:spcBef>
                <a:spcPts val="144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2364" algn="l"/>
              </a:tabLst>
            </a:pPr>
            <a:r>
              <a:rPr spc="5" dirty="0">
                <a:latin typeface="Calibri"/>
                <a:cs typeface="Calibri"/>
              </a:rPr>
              <a:t>Bảng </a:t>
            </a:r>
            <a:r>
              <a:rPr dirty="0">
                <a:latin typeface="Calibri"/>
                <a:cs typeface="Calibri"/>
              </a:rPr>
              <a:t>sau liệt </a:t>
            </a:r>
            <a:r>
              <a:rPr spc="-24" dirty="0">
                <a:latin typeface="Calibri"/>
                <a:cs typeface="Calibri"/>
              </a:rPr>
              <a:t>kê </a:t>
            </a:r>
            <a:r>
              <a:rPr spc="5" dirty="0">
                <a:latin typeface="Calibri"/>
                <a:cs typeface="Calibri"/>
              </a:rPr>
              <a:t>một </a:t>
            </a:r>
            <a:r>
              <a:rPr dirty="0">
                <a:latin typeface="Calibri"/>
                <a:cs typeface="Calibri"/>
              </a:rPr>
              <a:t>số các thẻ được </a:t>
            </a:r>
            <a:r>
              <a:rPr spc="-5" dirty="0">
                <a:latin typeface="Calibri"/>
                <a:cs typeface="Calibri"/>
              </a:rPr>
              <a:t>xác </a:t>
            </a:r>
            <a:r>
              <a:rPr spc="5" dirty="0">
                <a:latin typeface="Calibri"/>
                <a:cs typeface="Calibri"/>
              </a:rPr>
              <a:t>định </a:t>
            </a:r>
            <a:r>
              <a:rPr dirty="0">
                <a:latin typeface="Calibri"/>
                <a:cs typeface="Calibri"/>
              </a:rPr>
              <a:t>trước </a:t>
            </a:r>
            <a:r>
              <a:rPr spc="-5" dirty="0">
                <a:latin typeface="Calibri"/>
                <a:cs typeface="Calibri"/>
              </a:rPr>
              <a:t>và </a:t>
            </a:r>
            <a:r>
              <a:rPr spc="5" dirty="0">
                <a:latin typeface="Calibri"/>
                <a:cs typeface="Calibri"/>
              </a:rPr>
              <a:t>mô </a:t>
            </a:r>
            <a:r>
              <a:rPr spc="-11" dirty="0">
                <a:latin typeface="Calibri"/>
                <a:cs typeface="Calibri"/>
              </a:rPr>
              <a:t>tả </a:t>
            </a:r>
            <a:r>
              <a:rPr spc="5" dirty="0">
                <a:latin typeface="Calibri"/>
                <a:cs typeface="Calibri"/>
              </a:rPr>
              <a:t>của</a:t>
            </a:r>
            <a:r>
              <a:rPr spc="-13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chúng.</a:t>
            </a:r>
            <a:endParaRPr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412241" y="1592579"/>
            <a:ext cx="9190736" cy="39395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6" name="object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0294862"/>
              </p:ext>
            </p:extLst>
          </p:nvPr>
        </p:nvGraphicFramePr>
        <p:xfrm>
          <a:off x="755229" y="1600199"/>
          <a:ext cx="10735549" cy="391477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60660"/>
                <a:gridCol w="7974889"/>
              </a:tblGrid>
              <a:tr h="5791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300" dirty="0">
                        <a:latin typeface="Times New Roman"/>
                        <a:cs typeface="Times New Roman"/>
                      </a:endParaRPr>
                    </a:p>
                    <a:p>
                      <a:pPr marL="0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6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Thẻ</a:t>
                      </a:r>
                      <a:endParaRPr sz="1600" dirty="0">
                        <a:latin typeface="Calibri"/>
                        <a:cs typeface="Calibri"/>
                      </a:endParaRPr>
                    </a:p>
                  </a:txBody>
                  <a:tcPr marL="0" marR="0" marT="2541" marB="0">
                    <a:solidFill>
                      <a:srgbClr val="94373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300" dirty="0">
                        <a:latin typeface="Times New Roman"/>
                        <a:cs typeface="Times New Roman"/>
                      </a:endParaRPr>
                    </a:p>
                    <a:p>
                      <a:pPr marL="34988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6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Mô</a:t>
                      </a:r>
                      <a:r>
                        <a:rPr sz="1600" b="1" spc="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6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tả</a:t>
                      </a:r>
                      <a:endParaRPr sz="1600" dirty="0">
                        <a:latin typeface="Calibri"/>
                        <a:cs typeface="Calibri"/>
                      </a:endParaRPr>
                    </a:p>
                  </a:txBody>
                  <a:tcPr marL="0" marR="0" marT="2541" marB="0">
                    <a:solidFill>
                      <a:srgbClr val="943735"/>
                    </a:solidFill>
                  </a:tcPr>
                </a:tc>
              </a:tr>
              <a:tr h="51752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300" dirty="0">
                        <a:latin typeface="Times New Roman"/>
                        <a:cs typeface="Times New Roman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300" spc="10" dirty="0">
                          <a:latin typeface="Calibri"/>
                          <a:cs typeface="Calibri"/>
                        </a:rPr>
                        <a:t>&lt;em&gt;</a:t>
                      </a:r>
                      <a:endParaRPr sz="1300" dirty="0">
                        <a:latin typeface="Calibri"/>
                        <a:cs typeface="Calibri"/>
                      </a:endParaRPr>
                    </a:p>
                  </a:txBody>
                  <a:tcPr marL="0" marR="0" marT="5080" marB="0" anchor="ctr" anchorCtr="1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441325">
                        <a:lnSpc>
                          <a:spcPct val="100000"/>
                        </a:lnSpc>
                      </a:pPr>
                      <a:r>
                        <a:rPr sz="1300" spc="10" dirty="0">
                          <a:latin typeface="Arial"/>
                          <a:cs typeface="Arial"/>
                        </a:rPr>
                        <a:t>Sử dụng cho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văn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bản nhấn mạnh</a:t>
                      </a:r>
                      <a:r>
                        <a:rPr sz="1300" spc="-1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0" dirty="0">
                          <a:latin typeface="Calibri"/>
                          <a:cs typeface="Calibri"/>
                        </a:rPr>
                        <a:t>(nghiêng)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6984" marB="0">
                    <a:solidFill>
                      <a:srgbClr val="D6E3BC"/>
                    </a:solidFill>
                  </a:tcPr>
                </a:tc>
              </a:tr>
              <a:tr h="68516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300" dirty="0">
                        <a:latin typeface="Times New Roman"/>
                        <a:cs typeface="Times New Roman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300" spc="5" dirty="0">
                          <a:latin typeface="Calibri"/>
                          <a:cs typeface="Calibri"/>
                        </a:rPr>
                        <a:t>&lt;dfn&gt;</a:t>
                      </a:r>
                      <a:endParaRPr sz="1300" dirty="0">
                        <a:latin typeface="Calibri"/>
                        <a:cs typeface="Calibri"/>
                      </a:endParaRPr>
                    </a:p>
                  </a:txBody>
                  <a:tcPr marL="0" marR="0" marT="5080" marB="0" anchor="ctr" anchorCtr="1">
                    <a:solidFill>
                      <a:srgbClr val="F1DCD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441325">
                        <a:lnSpc>
                          <a:spcPct val="100000"/>
                        </a:lnSpc>
                      </a:pPr>
                      <a:r>
                        <a:rPr sz="1300" spc="10" dirty="0">
                          <a:latin typeface="Arial"/>
                          <a:cs typeface="Arial"/>
                        </a:rPr>
                        <a:t>Được sử dụng </a:t>
                      </a:r>
                      <a:r>
                        <a:rPr sz="1300" spc="0" dirty="0">
                          <a:latin typeface="Calibri"/>
                          <a:cs typeface="Calibri"/>
                        </a:rPr>
                        <a:t>thuật </a:t>
                      </a:r>
                      <a:r>
                        <a:rPr sz="1300" spc="5" dirty="0">
                          <a:latin typeface="Calibri"/>
                          <a:cs typeface="Calibri"/>
                        </a:rPr>
                        <a:t>ngữ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định</a:t>
                      </a:r>
                      <a:r>
                        <a:rPr sz="1300" spc="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nghĩa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6984" marB="0">
                    <a:solidFill>
                      <a:srgbClr val="F1DCDB"/>
                    </a:solidFill>
                  </a:tcPr>
                </a:tc>
              </a:tr>
              <a:tr h="76581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300" dirty="0">
                        <a:latin typeface="Times New Roman"/>
                        <a:cs typeface="Times New Roman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sz="1300" spc="5" dirty="0">
                          <a:latin typeface="Calibri"/>
                          <a:cs typeface="Calibri"/>
                        </a:rPr>
                        <a:t>&lt;code&gt;</a:t>
                      </a:r>
                      <a:endParaRPr sz="1300" dirty="0">
                        <a:latin typeface="Calibri"/>
                        <a:cs typeface="Calibri"/>
                      </a:endParaRPr>
                    </a:p>
                  </a:txBody>
                  <a:tcPr marL="0" marR="0" marT="5716" marB="0" anchor="ctr" anchorCtr="1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441325">
                        <a:lnSpc>
                          <a:spcPct val="100000"/>
                        </a:lnSpc>
                      </a:pPr>
                      <a:r>
                        <a:rPr sz="1300" spc="10" dirty="0">
                          <a:latin typeface="Arial"/>
                          <a:cs typeface="Arial"/>
                        </a:rPr>
                        <a:t>Được sử dụng </a:t>
                      </a:r>
                      <a:r>
                        <a:rPr sz="1300" spc="10" dirty="0">
                          <a:latin typeface="Calibri"/>
                          <a:cs typeface="Calibri"/>
                        </a:rPr>
                        <a:t>cho </a:t>
                      </a:r>
                      <a:r>
                        <a:rPr sz="1300" spc="0" dirty="0">
                          <a:latin typeface="Calibri"/>
                          <a:cs typeface="Calibri"/>
                        </a:rPr>
                        <a:t>các </a:t>
                      </a:r>
                      <a:r>
                        <a:rPr sz="1300" spc="10" dirty="0">
                          <a:latin typeface="Calibri"/>
                          <a:cs typeface="Calibri"/>
                        </a:rPr>
                        <a:t>đoạn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mã máy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tính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D6E3BC"/>
                    </a:solidFill>
                  </a:tcPr>
                </a:tc>
              </a:tr>
              <a:tr h="74739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300" dirty="0">
                        <a:latin typeface="Times New Roman"/>
                        <a:cs typeface="Times New Roman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sz="1300" spc="5" dirty="0">
                          <a:latin typeface="Calibri"/>
                          <a:cs typeface="Calibri"/>
                        </a:rPr>
                        <a:t>&lt;samp&gt;</a:t>
                      </a:r>
                      <a:endParaRPr sz="1300" dirty="0">
                        <a:latin typeface="Calibri"/>
                        <a:cs typeface="Calibri"/>
                      </a:endParaRPr>
                    </a:p>
                  </a:txBody>
                  <a:tcPr marL="0" marR="0" marT="5716" marB="0" anchor="ctr" anchorCtr="1">
                    <a:solidFill>
                      <a:srgbClr val="F1DCD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441325">
                        <a:lnSpc>
                          <a:spcPct val="100000"/>
                        </a:lnSpc>
                      </a:pPr>
                      <a:r>
                        <a:rPr sz="1300" spc="10" dirty="0">
                          <a:latin typeface="Arial"/>
                          <a:cs typeface="Arial"/>
                        </a:rPr>
                        <a:t>Sử dụng cho </a:t>
                      </a:r>
                      <a:r>
                        <a:rPr sz="1300" spc="0" dirty="0">
                          <a:latin typeface="Calibri"/>
                          <a:cs typeface="Calibri"/>
                        </a:rPr>
                        <a:t>ví </a:t>
                      </a:r>
                      <a:r>
                        <a:rPr sz="1300" spc="5" dirty="0">
                          <a:latin typeface="Calibri"/>
                          <a:cs typeface="Calibri"/>
                        </a:rPr>
                        <a:t>dụ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mẫu từ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một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chương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trình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máy</a:t>
                      </a:r>
                      <a:r>
                        <a:rPr sz="1300" spc="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tính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F1DCDB"/>
                    </a:solidFill>
                  </a:tcPr>
                </a:tc>
              </a:tr>
              <a:tr h="6197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300" dirty="0">
                        <a:latin typeface="Times New Roman"/>
                        <a:cs typeface="Times New Roman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sz="1300" spc="0" dirty="0">
                          <a:latin typeface="Calibri"/>
                          <a:cs typeface="Calibri"/>
                        </a:rPr>
                        <a:t>&lt;cite&gt;</a:t>
                      </a:r>
                      <a:endParaRPr sz="1300" dirty="0">
                        <a:latin typeface="Calibri"/>
                        <a:cs typeface="Calibri"/>
                      </a:endParaRPr>
                    </a:p>
                  </a:txBody>
                  <a:tcPr marL="0" marR="0" marT="2541" marB="0" anchor="ctr" anchorCtr="1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 dirty="0">
                        <a:latin typeface="Times New Roman"/>
                        <a:cs typeface="Times New Roman"/>
                      </a:endParaRPr>
                    </a:p>
                    <a:p>
                      <a:pPr marL="441325">
                        <a:lnSpc>
                          <a:spcPct val="100000"/>
                        </a:lnSpc>
                      </a:pPr>
                      <a:r>
                        <a:rPr sz="1300" spc="10" dirty="0">
                          <a:latin typeface="Arial"/>
                          <a:cs typeface="Arial"/>
                        </a:rPr>
                        <a:t>Được </a:t>
                      </a:r>
                      <a:r>
                        <a:rPr sz="1300" spc="15" dirty="0">
                          <a:latin typeface="Arial"/>
                          <a:cs typeface="Arial"/>
                        </a:rPr>
                        <a:t>sử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dụng để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trích</a:t>
                      </a:r>
                      <a:r>
                        <a:rPr sz="1300" spc="-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dẫn</a:t>
                      </a:r>
                      <a:endParaRPr sz="13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D6E3BC"/>
                    </a:solidFill>
                  </a:tcPr>
                </a:tc>
              </a:tr>
            </a:tbl>
          </a:graphicData>
        </a:graphic>
      </p:graphicFrame>
      <p:sp>
        <p:nvSpPr>
          <p:cNvPr id="9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/>
              <a:t>3</a:t>
            </a:r>
            <a:r>
              <a:rPr lang="vi-VN" smtClean="0"/>
              <a:t> -</a:t>
            </a:r>
            <a:r>
              <a:rPr lang="en-US" smtClean="0"/>
              <a:t> Định dạng văn bản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729816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17426" y="86869"/>
            <a:ext cx="11757152" cy="66446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9789" y="53311"/>
            <a:ext cx="8862060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lang="vi-VN" spc="-5" dirty="0"/>
              <a:t>ĐỊNH DẠNG MỘT KHỐI-</a:t>
            </a:r>
            <a:r>
              <a:rPr lang="vi-VN" spc="-19" dirty="0"/>
              <a:t> </a:t>
            </a:r>
            <a:r>
              <a:rPr lang="vi-VN" spc="-30" dirty="0"/>
              <a:t>BLOCKQUOTE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idx="12"/>
          </p:nvPr>
        </p:nvSpPr>
        <p:spPr>
          <a:xfrm>
            <a:off x="11582404" y="6530874"/>
            <a:ext cx="533398" cy="2180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709"/>
              </a:lnSpc>
            </a:pPr>
            <a:fld id="{81D60167-4931-47E6-BA6A-407CBD079E47}" type="slidenum">
              <a:rPr dirty="0"/>
              <a:pPr marL="30231">
                <a:lnSpc>
                  <a:spcPts val="1709"/>
                </a:lnSpc>
              </a:pPr>
              <a:t>14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755226" y="907170"/>
            <a:ext cx="10923692" cy="3528093"/>
          </a:xfrm>
          <a:prstGeom prst="rect">
            <a:avLst/>
          </a:prstGeom>
        </p:spPr>
        <p:txBody>
          <a:bodyPr vert="horz" wrap="square" lIns="0" tIns="37032" rIns="0" bIns="0" rtlCol="0">
            <a:spAutoFit/>
          </a:bodyPr>
          <a:lstStyle/>
          <a:p>
            <a:pPr marL="341610" indent="-326493">
              <a:spcBef>
                <a:spcPts val="290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2364" algn="l"/>
              </a:tabLst>
            </a:pPr>
            <a:r>
              <a:rPr dirty="0">
                <a:latin typeface="Calibri"/>
                <a:cs typeface="Calibri"/>
              </a:rPr>
              <a:t>Để </a:t>
            </a:r>
            <a:r>
              <a:rPr spc="-5" dirty="0">
                <a:latin typeface="Calibri"/>
                <a:cs typeface="Calibri"/>
              </a:rPr>
              <a:t>xác </a:t>
            </a:r>
            <a:r>
              <a:rPr spc="5" dirty="0">
                <a:latin typeface="Calibri"/>
                <a:cs typeface="Calibri"/>
              </a:rPr>
              <a:t>định một </a:t>
            </a:r>
            <a:r>
              <a:rPr dirty="0">
                <a:latin typeface="Calibri"/>
                <a:cs typeface="Calibri"/>
              </a:rPr>
              <a:t>báo giá dài hoặc khối báo giá, thẻ </a:t>
            </a:r>
            <a:r>
              <a:rPr spc="-5" dirty="0">
                <a:latin typeface="Calibri"/>
                <a:cs typeface="Calibri"/>
              </a:rPr>
              <a:t>&lt;blockquote&gt; </a:t>
            </a:r>
            <a:r>
              <a:rPr dirty="0">
                <a:latin typeface="Calibri"/>
                <a:cs typeface="Calibri"/>
              </a:rPr>
              <a:t>được sử</a:t>
            </a:r>
            <a:r>
              <a:rPr spc="-136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dụng.</a:t>
            </a:r>
            <a:endParaRPr>
              <a:latin typeface="Calibri"/>
              <a:cs typeface="Calibri"/>
            </a:endParaRPr>
          </a:p>
          <a:p>
            <a:pPr marL="341610" indent="-326493">
              <a:spcBef>
                <a:spcPts val="1357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2364" algn="l"/>
              </a:tabLst>
            </a:pPr>
            <a:r>
              <a:rPr dirty="0">
                <a:latin typeface="Calibri"/>
                <a:cs typeface="Calibri"/>
              </a:rPr>
              <a:t>Thẻ </a:t>
            </a:r>
            <a:r>
              <a:rPr spc="-5" dirty="0">
                <a:latin typeface="Calibri"/>
                <a:cs typeface="Calibri"/>
              </a:rPr>
              <a:t>&lt;blockquote&gt; tạo </a:t>
            </a:r>
            <a:r>
              <a:rPr spc="5" dirty="0">
                <a:latin typeface="Calibri"/>
                <a:cs typeface="Calibri"/>
              </a:rPr>
              <a:t>một </a:t>
            </a:r>
            <a:r>
              <a:rPr dirty="0">
                <a:latin typeface="Calibri"/>
                <a:cs typeface="Calibri"/>
              </a:rPr>
              <a:t>đoạt được thụt vào trên trình</a:t>
            </a:r>
            <a:r>
              <a:rPr spc="-11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duyệt.</a:t>
            </a:r>
            <a:endParaRPr>
              <a:latin typeface="Calibri"/>
              <a:cs typeface="Calibri"/>
            </a:endParaRPr>
          </a:p>
          <a:p>
            <a:pPr marL="341610" indent="-326493">
              <a:spcBef>
                <a:spcPts val="1357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2364" algn="l"/>
              </a:tabLst>
            </a:pPr>
            <a:r>
              <a:rPr dirty="0">
                <a:latin typeface="Calibri"/>
                <a:cs typeface="Calibri"/>
              </a:rPr>
              <a:t>Xem </a:t>
            </a:r>
            <a:r>
              <a:rPr spc="5" dirty="0">
                <a:latin typeface="Calibri"/>
                <a:cs typeface="Calibri"/>
              </a:rPr>
              <a:t>đoạn </a:t>
            </a:r>
            <a:r>
              <a:rPr spc="11" dirty="0">
                <a:latin typeface="Calibri"/>
                <a:cs typeface="Calibri"/>
              </a:rPr>
              <a:t>mã </a:t>
            </a:r>
            <a:r>
              <a:rPr dirty="0">
                <a:latin typeface="Calibri"/>
                <a:cs typeface="Calibri"/>
              </a:rPr>
              <a:t>sau về </a:t>
            </a:r>
            <a:r>
              <a:rPr spc="5" dirty="0">
                <a:latin typeface="Calibri"/>
                <a:cs typeface="Calibri"/>
              </a:rPr>
              <a:t>thẻ </a:t>
            </a:r>
            <a:r>
              <a:rPr spc="-5" dirty="0">
                <a:latin typeface="Calibri"/>
                <a:cs typeface="Calibri"/>
              </a:rPr>
              <a:t>&lt;blockquote&gt;</a:t>
            </a:r>
            <a:r>
              <a:rPr spc="-174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.</a:t>
            </a:r>
            <a:endParaRPr>
              <a:latin typeface="Calibri"/>
              <a:cs typeface="Calibri"/>
            </a:endParaRPr>
          </a:p>
          <a:p>
            <a:pPr>
              <a:spcBef>
                <a:spcPts val="35"/>
              </a:spcBef>
            </a:pPr>
            <a:endParaRPr sz="4600">
              <a:latin typeface="Times New Roman"/>
              <a:cs typeface="Times New Roman"/>
            </a:endParaRPr>
          </a:p>
          <a:p>
            <a:pPr marL="15114"/>
            <a:r>
              <a:rPr sz="1900" spc="-19" dirty="0">
                <a:latin typeface="Calibri"/>
                <a:cs typeface="Calibri"/>
              </a:rPr>
              <a:t>&lt;blockquote&gt;</a:t>
            </a:r>
            <a:endParaRPr sz="1900">
              <a:latin typeface="Calibri"/>
              <a:cs typeface="Calibri"/>
            </a:endParaRPr>
          </a:p>
          <a:p>
            <a:pPr marL="15114">
              <a:spcBef>
                <a:spcPts val="1142"/>
              </a:spcBef>
            </a:pPr>
            <a:r>
              <a:rPr sz="1900" spc="-5" dirty="0">
                <a:latin typeface="Calibri"/>
                <a:cs typeface="Calibri"/>
              </a:rPr>
              <a:t>“When one door closes, another opens; but we often look </a:t>
            </a:r>
            <a:r>
              <a:rPr sz="1900" dirty="0">
                <a:latin typeface="Calibri"/>
                <a:cs typeface="Calibri"/>
              </a:rPr>
              <a:t>so </a:t>
            </a:r>
            <a:r>
              <a:rPr sz="1900" spc="-5" dirty="0">
                <a:latin typeface="Calibri"/>
                <a:cs typeface="Calibri"/>
              </a:rPr>
              <a:t>long and so </a:t>
            </a:r>
            <a:r>
              <a:rPr sz="1900" spc="-11" dirty="0">
                <a:latin typeface="Calibri"/>
                <a:cs typeface="Calibri"/>
              </a:rPr>
              <a:t>regretfully upon</a:t>
            </a:r>
            <a:r>
              <a:rPr sz="1900" spc="214" dirty="0">
                <a:latin typeface="Calibri"/>
                <a:cs typeface="Calibri"/>
              </a:rPr>
              <a:t> </a:t>
            </a:r>
            <a:r>
              <a:rPr sz="1900" spc="-11" dirty="0">
                <a:latin typeface="Calibri"/>
                <a:cs typeface="Calibri"/>
              </a:rPr>
              <a:t>the</a:t>
            </a:r>
            <a:endParaRPr sz="1900">
              <a:latin typeface="Calibri"/>
              <a:cs typeface="Calibri"/>
            </a:endParaRPr>
          </a:p>
          <a:p>
            <a:pPr marL="341610">
              <a:spcBef>
                <a:spcPts val="1142"/>
              </a:spcBef>
            </a:pPr>
            <a:r>
              <a:rPr sz="1900" spc="-5" dirty="0">
                <a:latin typeface="Calibri"/>
                <a:cs typeface="Calibri"/>
              </a:rPr>
              <a:t>closed door that </a:t>
            </a:r>
            <a:r>
              <a:rPr sz="1900" spc="-11" dirty="0">
                <a:latin typeface="Calibri"/>
                <a:cs typeface="Calibri"/>
              </a:rPr>
              <a:t>we </a:t>
            </a:r>
            <a:r>
              <a:rPr sz="1900" spc="-5" dirty="0">
                <a:latin typeface="Calibri"/>
                <a:cs typeface="Calibri"/>
              </a:rPr>
              <a:t>do not see the one which has </a:t>
            </a:r>
            <a:r>
              <a:rPr sz="1900" spc="-11" dirty="0">
                <a:latin typeface="Calibri"/>
                <a:cs typeface="Calibri"/>
              </a:rPr>
              <a:t>opened </a:t>
            </a:r>
            <a:r>
              <a:rPr sz="1900" spc="-19" dirty="0">
                <a:latin typeface="Calibri"/>
                <a:cs typeface="Calibri"/>
              </a:rPr>
              <a:t>for </a:t>
            </a:r>
            <a:r>
              <a:rPr sz="1900" spc="-41" dirty="0">
                <a:latin typeface="Calibri"/>
                <a:cs typeface="Calibri"/>
              </a:rPr>
              <a:t>us.” </a:t>
            </a:r>
            <a:r>
              <a:rPr sz="1900" spc="-11" dirty="0">
                <a:latin typeface="Calibri"/>
                <a:cs typeface="Calibri"/>
              </a:rPr>
              <a:t>-Alexander Graham</a:t>
            </a:r>
            <a:r>
              <a:rPr sz="1900" spc="279" dirty="0">
                <a:latin typeface="Calibri"/>
                <a:cs typeface="Calibri"/>
              </a:rPr>
              <a:t> </a:t>
            </a:r>
            <a:r>
              <a:rPr sz="1900" spc="-5" dirty="0">
                <a:latin typeface="Calibri"/>
                <a:cs typeface="Calibri"/>
              </a:rPr>
              <a:t>Bell</a:t>
            </a:r>
            <a:endParaRPr sz="1900">
              <a:latin typeface="Calibri"/>
              <a:cs typeface="Calibri"/>
            </a:endParaRPr>
          </a:p>
          <a:p>
            <a:pPr marL="15114">
              <a:spcBef>
                <a:spcPts val="1148"/>
              </a:spcBef>
            </a:pPr>
            <a:r>
              <a:rPr sz="1900" spc="-11" dirty="0">
                <a:latin typeface="Calibri"/>
                <a:cs typeface="Calibri"/>
              </a:rPr>
              <a:t>&lt;/blockquote&gt;</a:t>
            </a:r>
            <a:endParaRPr sz="1900">
              <a:latin typeface="Calibri"/>
              <a:cs typeface="Calibri"/>
            </a:endParaRPr>
          </a:p>
        </p:txBody>
      </p:sp>
      <p:sp>
        <p:nvSpPr>
          <p:cNvPr id="7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/>
              <a:t>3</a:t>
            </a:r>
            <a:r>
              <a:rPr lang="vi-VN" smtClean="0"/>
              <a:t> -</a:t>
            </a:r>
            <a:r>
              <a:rPr lang="en-US" smtClean="0"/>
              <a:t> Định dạng văn bản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120634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368804" y="2362201"/>
            <a:ext cx="3440433" cy="236372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17426" y="18289"/>
            <a:ext cx="10741151" cy="6187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09789" y="53616"/>
            <a:ext cx="2869352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lang="vi-VN" spc="-11" dirty="0"/>
              <a:t>DANH</a:t>
            </a:r>
            <a:r>
              <a:rPr lang="vi-VN" spc="-71" dirty="0"/>
              <a:t> </a:t>
            </a:r>
            <a:r>
              <a:rPr lang="vi-VN" spc="-11" dirty="0"/>
              <a:t>SÁCH</a:t>
            </a:r>
          </a:p>
        </p:txBody>
      </p:sp>
      <p:sp>
        <p:nvSpPr>
          <p:cNvPr id="14" name="object 14"/>
          <p:cNvSpPr txBox="1">
            <a:spLocks noGrp="1"/>
          </p:cNvSpPr>
          <p:nvPr>
            <p:ph type="sldNum" idx="12"/>
          </p:nvPr>
        </p:nvSpPr>
        <p:spPr>
          <a:xfrm>
            <a:off x="11582404" y="6530874"/>
            <a:ext cx="533398" cy="2180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709"/>
              </a:lnSpc>
            </a:pPr>
            <a:fld id="{81D60167-4931-47E6-BA6A-407CBD079E47}" type="slidenum">
              <a:rPr dirty="0"/>
              <a:pPr marL="30231">
                <a:lnSpc>
                  <a:spcPts val="1709"/>
                </a:lnSpc>
              </a:pPr>
              <a:t>15</a:t>
            </a:fld>
            <a:endParaRPr dirty="0"/>
          </a:p>
        </p:txBody>
      </p:sp>
      <p:sp>
        <p:nvSpPr>
          <p:cNvPr id="5" name="object 5"/>
          <p:cNvSpPr/>
          <p:nvPr/>
        </p:nvSpPr>
        <p:spPr>
          <a:xfrm>
            <a:off x="335280" y="2054352"/>
            <a:ext cx="4765038" cy="202387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126269" y="2783205"/>
            <a:ext cx="2386753" cy="541961"/>
          </a:xfrm>
          <a:prstGeom prst="rect">
            <a:avLst/>
          </a:prstGeom>
        </p:spPr>
        <p:txBody>
          <a:bodyPr vert="horz" wrap="square" lIns="0" tIns="28720" rIns="0" bIns="0" rtlCol="0">
            <a:spAutoFit/>
          </a:bodyPr>
          <a:lstStyle/>
          <a:p>
            <a:pPr marL="624269" marR="6047" indent="-609910">
              <a:lnSpc>
                <a:spcPts val="1951"/>
              </a:lnSpc>
              <a:spcBef>
                <a:spcPts val="225"/>
              </a:spcBef>
            </a:pPr>
            <a:r>
              <a:rPr sz="1600" spc="-5" dirty="0">
                <a:solidFill>
                  <a:srgbClr val="FFFFFF"/>
                </a:solidFill>
                <a:latin typeface="Arial"/>
                <a:cs typeface="Arial"/>
              </a:rPr>
              <a:t>Là một bộ 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sưu tập</a:t>
            </a:r>
            <a:r>
              <a:rPr sz="1600" spc="-1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"/>
                <a:cs typeface="Arial"/>
              </a:rPr>
              <a:t>các  mặt</a:t>
            </a:r>
            <a:r>
              <a:rPr sz="16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"/>
                <a:cs typeface="Arial"/>
              </a:rPr>
              <a:t>hàng</a:t>
            </a:r>
            <a:endParaRPr sz="16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105906" y="2880361"/>
            <a:ext cx="5086096" cy="220065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8972637" y="3691511"/>
            <a:ext cx="2266526" cy="507704"/>
          </a:xfrm>
          <a:prstGeom prst="rect">
            <a:avLst/>
          </a:prstGeom>
        </p:spPr>
        <p:txBody>
          <a:bodyPr vert="horz" wrap="square" lIns="0" tIns="15114" rIns="0" bIns="0" rtlCol="0">
            <a:spAutoFit/>
          </a:bodyPr>
          <a:lstStyle/>
          <a:p>
            <a:pPr marL="15114">
              <a:spcBef>
                <a:spcPts val="119"/>
              </a:spcBef>
            </a:pP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Hiển thị một danh</a:t>
            </a:r>
            <a:r>
              <a:rPr sz="1600" spc="-5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sách</a:t>
            </a:r>
            <a:endParaRPr sz="1600">
              <a:latin typeface="Calibri"/>
              <a:cs typeface="Calibri"/>
            </a:endParaRPr>
          </a:p>
          <a:p>
            <a:pPr marL="20407"/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các mặt hàng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liên</a:t>
            </a:r>
            <a:r>
              <a:rPr sz="1600" spc="-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quan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364991" y="4279391"/>
            <a:ext cx="4470400" cy="257860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4222665" y="5529785"/>
            <a:ext cx="2741507" cy="749670"/>
          </a:xfrm>
          <a:prstGeom prst="rect">
            <a:avLst/>
          </a:prstGeom>
        </p:spPr>
        <p:txBody>
          <a:bodyPr vert="horz" wrap="square" lIns="0" tIns="18139" rIns="0" bIns="0" rtlCol="0">
            <a:spAutoFit/>
          </a:bodyPr>
          <a:lstStyle/>
          <a:p>
            <a:pPr marL="15114" marR="6047" algn="ctr">
              <a:lnSpc>
                <a:spcPct val="98900"/>
              </a:lnSpc>
              <a:spcBef>
                <a:spcPts val="144"/>
              </a:spcBef>
            </a:pPr>
            <a:r>
              <a:rPr sz="1600" spc="-5" dirty="0">
                <a:solidFill>
                  <a:srgbClr val="FFFFFF"/>
                </a:solidFill>
                <a:latin typeface="Arial"/>
                <a:cs typeface="Arial"/>
              </a:rPr>
              <a:t>Có 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thể </a:t>
            </a:r>
            <a:r>
              <a:rPr sz="1600" spc="-5" dirty="0">
                <a:solidFill>
                  <a:srgbClr val="FFFFFF"/>
                </a:solidFill>
                <a:latin typeface="Arial"/>
                <a:cs typeface="Arial"/>
              </a:rPr>
              <a:t>được 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tổ </a:t>
            </a:r>
            <a:r>
              <a:rPr sz="1600" spc="-5" dirty="0">
                <a:solidFill>
                  <a:srgbClr val="FFFFFF"/>
                </a:solidFill>
                <a:latin typeface="Arial"/>
                <a:cs typeface="Arial"/>
              </a:rPr>
              <a:t>chức</a:t>
            </a:r>
            <a:r>
              <a:rPr sz="1600" spc="-1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"/>
                <a:cs typeface="Arial"/>
              </a:rPr>
              <a:t>theo  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cách </a:t>
            </a:r>
            <a:r>
              <a:rPr sz="1600" spc="-5" dirty="0">
                <a:solidFill>
                  <a:srgbClr val="FFFFFF"/>
                </a:solidFill>
                <a:latin typeface="Arial"/>
                <a:cs typeface="Arial"/>
              </a:rPr>
              <a:t>tuần 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tự </a:t>
            </a:r>
            <a:r>
              <a:rPr sz="1600" spc="-5" dirty="0">
                <a:solidFill>
                  <a:srgbClr val="FFFFFF"/>
                </a:solidFill>
                <a:latin typeface="Arial"/>
                <a:cs typeface="Arial"/>
              </a:rPr>
              <a:t>hoặc  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nonsequential</a:t>
            </a:r>
            <a:endParaRPr sz="16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901185" y="356615"/>
            <a:ext cx="4348480" cy="271119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5852330" y="1066293"/>
            <a:ext cx="2427394" cy="749670"/>
          </a:xfrm>
          <a:prstGeom prst="rect">
            <a:avLst/>
          </a:prstGeom>
        </p:spPr>
        <p:txBody>
          <a:bodyPr vert="horz" wrap="square" lIns="0" tIns="18139" rIns="0" bIns="0" rtlCol="0">
            <a:spAutoFit/>
          </a:bodyPr>
          <a:lstStyle/>
          <a:p>
            <a:pPr marL="14360" marR="6047" indent="1511" algn="ctr">
              <a:lnSpc>
                <a:spcPct val="99000"/>
              </a:lnSpc>
              <a:spcBef>
                <a:spcPts val="144"/>
              </a:spcBef>
            </a:pPr>
            <a:r>
              <a:rPr sz="1600" spc="-5" dirty="0">
                <a:solidFill>
                  <a:srgbClr val="FFFFFF"/>
                </a:solidFill>
                <a:latin typeface="Arial"/>
                <a:cs typeface="Arial"/>
              </a:rPr>
              <a:t>Có 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thể </a:t>
            </a:r>
            <a:r>
              <a:rPr sz="1600" spc="-5" dirty="0">
                <a:solidFill>
                  <a:srgbClr val="FFFFFF"/>
                </a:solidFill>
                <a:latin typeface="Arial"/>
                <a:cs typeface="Arial"/>
              </a:rPr>
              <a:t>chứa đoạn </a:t>
            </a:r>
            <a:r>
              <a:rPr sz="1600" spc="-11" dirty="0">
                <a:solidFill>
                  <a:srgbClr val="FFFFFF"/>
                </a:solidFill>
                <a:latin typeface="Arial"/>
                <a:cs typeface="Arial"/>
              </a:rPr>
              <a:t>văn  </a:t>
            </a:r>
            <a:r>
              <a:rPr sz="1600" spc="-5" dirty="0">
                <a:solidFill>
                  <a:srgbClr val="FFFFFF"/>
                </a:solidFill>
                <a:latin typeface="Arial"/>
                <a:cs typeface="Arial"/>
              </a:rPr>
              <a:t>bản, hình ảnh, liên</a:t>
            </a:r>
            <a:r>
              <a:rPr sz="1600" spc="-14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kết,  </a:t>
            </a:r>
            <a:r>
              <a:rPr sz="1600" spc="-11" dirty="0">
                <a:solidFill>
                  <a:srgbClr val="FFFFFF"/>
                </a:solidFill>
                <a:latin typeface="Arial"/>
                <a:cs typeface="Arial"/>
              </a:rPr>
              <a:t>và 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danh sách</a:t>
            </a:r>
            <a:r>
              <a:rPr sz="1600" spc="-8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khác</a:t>
            </a:r>
            <a:endParaRPr sz="1600">
              <a:latin typeface="Arial"/>
              <a:cs typeface="Arial"/>
            </a:endParaRPr>
          </a:p>
        </p:txBody>
      </p:sp>
      <p:sp>
        <p:nvSpPr>
          <p:cNvPr id="15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/>
              <a:t>3</a:t>
            </a:r>
            <a:r>
              <a:rPr lang="vi-VN" smtClean="0"/>
              <a:t> -</a:t>
            </a:r>
            <a:r>
              <a:rPr lang="en-US" smtClean="0"/>
              <a:t> Định dạng văn bản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916614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5825" y="41149"/>
            <a:ext cx="11757152" cy="66446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8188" y="53311"/>
            <a:ext cx="6637021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lang="vi-VN" spc="-5" dirty="0"/>
              <a:t>DANH SÁCH </a:t>
            </a:r>
            <a:r>
              <a:rPr lang="vi-VN" spc="-30" dirty="0"/>
              <a:t>CÓ </a:t>
            </a:r>
            <a:r>
              <a:rPr lang="vi-VN" spc="-5" dirty="0"/>
              <a:t>THỨ TỰ</a:t>
            </a:r>
            <a:r>
              <a:rPr lang="vi-VN" spc="-54" dirty="0"/>
              <a:t> </a:t>
            </a:r>
            <a:r>
              <a:rPr lang="vi-VN" spc="-5" dirty="0"/>
              <a:t>1-2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idx="12"/>
          </p:nvPr>
        </p:nvSpPr>
        <p:spPr>
          <a:xfrm>
            <a:off x="11582404" y="6530874"/>
            <a:ext cx="533398" cy="2180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709"/>
              </a:lnSpc>
            </a:pPr>
            <a:fld id="{81D60167-4931-47E6-BA6A-407CBD079E47}" type="slidenum">
              <a:rPr dirty="0"/>
              <a:pPr marL="30231">
                <a:lnSpc>
                  <a:spcPts val="1709"/>
                </a:lnSpc>
              </a:pPr>
              <a:t>16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755227" y="825754"/>
            <a:ext cx="10925388" cy="5608065"/>
          </a:xfrm>
          <a:prstGeom prst="rect">
            <a:avLst/>
          </a:prstGeom>
        </p:spPr>
        <p:txBody>
          <a:bodyPr vert="horz" wrap="square" lIns="0" tIns="16628" rIns="0" bIns="0" rtlCol="0">
            <a:spAutoFit/>
          </a:bodyPr>
          <a:lstStyle/>
          <a:p>
            <a:pPr marL="341610" marR="6047" indent="-326493">
              <a:lnSpc>
                <a:spcPct val="100499"/>
              </a:lnSpc>
              <a:spcBef>
                <a:spcPts val="130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2364" algn="l"/>
              </a:tabLst>
            </a:pPr>
            <a:r>
              <a:rPr dirty="0">
                <a:latin typeface="Calibri"/>
                <a:cs typeface="Calibri"/>
              </a:rPr>
              <a:t>Danh sách sẽ được </a:t>
            </a:r>
            <a:r>
              <a:rPr spc="-5" dirty="0">
                <a:latin typeface="Calibri"/>
                <a:cs typeface="Calibri"/>
              </a:rPr>
              <a:t>hiển </a:t>
            </a:r>
            <a:r>
              <a:rPr dirty="0">
                <a:latin typeface="Calibri"/>
                <a:cs typeface="Calibri"/>
              </a:rPr>
              <a:t>thị bằng cách sử dụng </a:t>
            </a:r>
            <a:r>
              <a:rPr spc="5" dirty="0">
                <a:latin typeface="Calibri"/>
                <a:cs typeface="Calibri"/>
              </a:rPr>
              <a:t>một </a:t>
            </a:r>
            <a:r>
              <a:rPr dirty="0">
                <a:latin typeface="Calibri"/>
                <a:cs typeface="Calibri"/>
              </a:rPr>
              <a:t>ký hiệu chữ </a:t>
            </a:r>
            <a:r>
              <a:rPr spc="-5" dirty="0">
                <a:latin typeface="Calibri"/>
                <a:cs typeface="Calibri"/>
              </a:rPr>
              <a:t>cái </a:t>
            </a:r>
            <a:r>
              <a:rPr dirty="0">
                <a:latin typeface="Calibri"/>
                <a:cs typeface="Calibri"/>
              </a:rPr>
              <a:t>hoặc  numbered</a:t>
            </a:r>
            <a:r>
              <a:rPr spc="-1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.</a:t>
            </a:r>
          </a:p>
          <a:p>
            <a:pPr marL="341610" indent="-326493">
              <a:spcBef>
                <a:spcPts val="30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2364" algn="l"/>
              </a:tabLst>
            </a:pPr>
            <a:r>
              <a:rPr dirty="0">
                <a:latin typeface="Calibri"/>
                <a:cs typeface="Calibri"/>
              </a:rPr>
              <a:t>Hai phần tử </a:t>
            </a:r>
            <a:r>
              <a:rPr spc="5" dirty="0">
                <a:latin typeface="Calibri"/>
                <a:cs typeface="Calibri"/>
              </a:rPr>
              <a:t>dùng </a:t>
            </a:r>
            <a:r>
              <a:rPr dirty="0">
                <a:latin typeface="Calibri"/>
                <a:cs typeface="Calibri"/>
              </a:rPr>
              <a:t>đề </a:t>
            </a:r>
            <a:r>
              <a:rPr spc="-5" dirty="0">
                <a:latin typeface="Calibri"/>
                <a:cs typeface="Calibri"/>
              </a:rPr>
              <a:t>tạo </a:t>
            </a:r>
            <a:r>
              <a:rPr dirty="0">
                <a:latin typeface="Calibri"/>
                <a:cs typeface="Calibri"/>
              </a:rPr>
              <a:t>danh sách</a:t>
            </a:r>
            <a:r>
              <a:rPr spc="-11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là:</a:t>
            </a:r>
          </a:p>
          <a:p>
            <a:pPr marL="885765" lvl="1" indent="-326493">
              <a:spcBef>
                <a:spcPts val="24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886522" algn="l"/>
              </a:tabLst>
            </a:pPr>
            <a:r>
              <a:rPr dirty="0">
                <a:latin typeface="Calibri"/>
                <a:cs typeface="Calibri"/>
              </a:rPr>
              <a:t>OL </a:t>
            </a:r>
            <a:r>
              <a:rPr spc="5" dirty="0">
                <a:latin typeface="Calibri"/>
                <a:cs typeface="Calibri"/>
              </a:rPr>
              <a:t>– </a:t>
            </a:r>
            <a:r>
              <a:rPr spc="-49" dirty="0">
                <a:latin typeface="Calibri"/>
                <a:cs typeface="Calibri"/>
              </a:rPr>
              <a:t>Tạo </a:t>
            </a:r>
            <a:r>
              <a:rPr spc="5" dirty="0">
                <a:latin typeface="Calibri"/>
                <a:cs typeface="Calibri"/>
              </a:rPr>
              <a:t>một </a:t>
            </a:r>
            <a:r>
              <a:rPr dirty="0">
                <a:latin typeface="Calibri"/>
                <a:cs typeface="Calibri"/>
              </a:rPr>
              <a:t>danh sách có </a:t>
            </a:r>
            <a:r>
              <a:rPr spc="5" dirty="0">
                <a:latin typeface="Calibri"/>
                <a:cs typeface="Calibri"/>
              </a:rPr>
              <a:t>thứ</a:t>
            </a:r>
            <a:r>
              <a:rPr spc="-4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tự</a:t>
            </a:r>
          </a:p>
          <a:p>
            <a:pPr marL="885765" lvl="1" indent="-326493">
              <a:spcBef>
                <a:spcPts val="19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886522" algn="l"/>
              </a:tabLst>
            </a:pPr>
            <a:r>
              <a:rPr dirty="0">
                <a:latin typeface="Calibri"/>
                <a:cs typeface="Calibri"/>
              </a:rPr>
              <a:t>LI </a:t>
            </a:r>
            <a:r>
              <a:rPr spc="5" dirty="0">
                <a:latin typeface="Calibri"/>
                <a:cs typeface="Calibri"/>
              </a:rPr>
              <a:t>– </a:t>
            </a:r>
            <a:r>
              <a:rPr dirty="0">
                <a:latin typeface="Calibri"/>
                <a:cs typeface="Calibri"/>
              </a:rPr>
              <a:t>Là phần tử </a:t>
            </a:r>
            <a:r>
              <a:rPr spc="-5" dirty="0">
                <a:latin typeface="Calibri"/>
                <a:cs typeface="Calibri"/>
              </a:rPr>
              <a:t>tạo </a:t>
            </a:r>
            <a:r>
              <a:rPr spc="-19" dirty="0">
                <a:latin typeface="Calibri"/>
                <a:cs typeface="Calibri"/>
              </a:rPr>
              <a:t>ra </a:t>
            </a:r>
            <a:r>
              <a:rPr dirty="0">
                <a:latin typeface="Calibri"/>
                <a:cs typeface="Calibri"/>
              </a:rPr>
              <a:t>các </a:t>
            </a:r>
            <a:r>
              <a:rPr spc="5" dirty="0">
                <a:latin typeface="Calibri"/>
                <a:cs typeface="Calibri"/>
              </a:rPr>
              <a:t>mục </a:t>
            </a:r>
            <a:r>
              <a:rPr dirty="0">
                <a:latin typeface="Calibri"/>
                <a:cs typeface="Calibri"/>
              </a:rPr>
              <a:t>con trong</a:t>
            </a:r>
            <a:r>
              <a:rPr spc="-6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OL</a:t>
            </a:r>
          </a:p>
          <a:p>
            <a:pPr marL="15114">
              <a:spcBef>
                <a:spcPts val="174"/>
              </a:spcBef>
            </a:pPr>
            <a:r>
              <a:rPr sz="1600" spc="-5" dirty="0">
                <a:latin typeface="Calibri"/>
                <a:cs typeface="Calibri"/>
              </a:rPr>
              <a:t>&lt;!DOCTYPE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html&gt;</a:t>
            </a:r>
            <a:endParaRPr sz="1600" dirty="0">
              <a:latin typeface="Calibri"/>
              <a:cs typeface="Calibri"/>
            </a:endParaRPr>
          </a:p>
          <a:p>
            <a:pPr marL="15114"/>
            <a:r>
              <a:rPr sz="1600" spc="-11" dirty="0">
                <a:latin typeface="Calibri"/>
                <a:cs typeface="Calibri"/>
              </a:rPr>
              <a:t>&lt;html&gt;</a:t>
            </a:r>
            <a:endParaRPr sz="1600" dirty="0">
              <a:latin typeface="Calibri"/>
              <a:cs typeface="Calibri"/>
            </a:endParaRPr>
          </a:p>
          <a:p>
            <a:pPr marR="8765451" algn="ctr"/>
            <a:r>
              <a:rPr sz="1600" spc="-11" dirty="0">
                <a:latin typeface="Calibri"/>
                <a:cs typeface="Calibri"/>
              </a:rPr>
              <a:t>&lt;head&gt;</a:t>
            </a:r>
            <a:endParaRPr sz="1600" dirty="0">
              <a:latin typeface="Calibri"/>
              <a:cs typeface="Calibri"/>
            </a:endParaRPr>
          </a:p>
          <a:p>
            <a:pPr marL="234289"/>
            <a:r>
              <a:rPr sz="1600" spc="-11" dirty="0">
                <a:latin typeface="Calibri"/>
                <a:cs typeface="Calibri"/>
              </a:rPr>
              <a:t>&lt;title&gt;Days </a:t>
            </a:r>
            <a:r>
              <a:rPr sz="1600" spc="-5" dirty="0">
                <a:latin typeface="Calibri"/>
                <a:cs typeface="Calibri"/>
              </a:rPr>
              <a:t>in a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19" dirty="0">
                <a:latin typeface="Calibri"/>
                <a:cs typeface="Calibri"/>
              </a:rPr>
              <a:t>Week&lt;/title&gt;</a:t>
            </a:r>
            <a:endParaRPr sz="1600" dirty="0">
              <a:latin typeface="Calibri"/>
              <a:cs typeface="Calibri"/>
            </a:endParaRPr>
          </a:p>
          <a:p>
            <a:pPr marR="8672490" algn="ctr"/>
            <a:r>
              <a:rPr sz="1600" spc="-11" dirty="0">
                <a:latin typeface="Calibri"/>
                <a:cs typeface="Calibri"/>
              </a:rPr>
              <a:t>&lt;/head&gt;</a:t>
            </a:r>
            <a:endParaRPr sz="1600" dirty="0">
              <a:latin typeface="Calibri"/>
              <a:cs typeface="Calibri"/>
            </a:endParaRPr>
          </a:p>
          <a:p>
            <a:pPr marR="8764694" algn="ctr"/>
            <a:r>
              <a:rPr sz="1600" spc="-11" dirty="0">
                <a:latin typeface="Calibri"/>
                <a:cs typeface="Calibri"/>
              </a:rPr>
              <a:t>&lt;body&gt;</a:t>
            </a:r>
            <a:endParaRPr sz="1600" dirty="0">
              <a:latin typeface="Calibri"/>
              <a:cs typeface="Calibri"/>
            </a:endParaRPr>
          </a:p>
          <a:p>
            <a:pPr marL="234289"/>
            <a:r>
              <a:rPr sz="1600" spc="-11" dirty="0">
                <a:latin typeface="Calibri"/>
                <a:cs typeface="Calibri"/>
              </a:rPr>
              <a:t>&lt;h2&gt;Days </a:t>
            </a:r>
            <a:r>
              <a:rPr sz="1600" spc="-5" dirty="0">
                <a:latin typeface="Calibri"/>
                <a:cs typeface="Calibri"/>
              </a:rPr>
              <a:t>in a </a:t>
            </a:r>
            <a:r>
              <a:rPr sz="1600" spc="-19" dirty="0">
                <a:latin typeface="Calibri"/>
                <a:cs typeface="Calibri"/>
              </a:rPr>
              <a:t>Week:&lt;/h2&gt;</a:t>
            </a:r>
            <a:endParaRPr sz="1600" dirty="0">
              <a:latin typeface="Calibri"/>
              <a:cs typeface="Calibri"/>
            </a:endParaRPr>
          </a:p>
          <a:p>
            <a:pPr marR="8850096" algn="ctr"/>
            <a:r>
              <a:rPr sz="1600" spc="-5" dirty="0">
                <a:latin typeface="Calibri"/>
                <a:cs typeface="Calibri"/>
              </a:rPr>
              <a:t>&lt;ol&gt;</a:t>
            </a:r>
            <a:endParaRPr sz="1600" dirty="0">
              <a:latin typeface="Calibri"/>
              <a:cs typeface="Calibri"/>
            </a:endParaRPr>
          </a:p>
          <a:p>
            <a:pPr marL="343121"/>
            <a:r>
              <a:rPr sz="1600" spc="-11" dirty="0">
                <a:latin typeface="Calibri"/>
                <a:cs typeface="Calibri"/>
              </a:rPr>
              <a:t>&lt;li&gt;Sunday&lt;/li&gt;</a:t>
            </a:r>
            <a:endParaRPr sz="1600" dirty="0">
              <a:latin typeface="Calibri"/>
              <a:cs typeface="Calibri"/>
            </a:endParaRPr>
          </a:p>
          <a:p>
            <a:pPr marL="343121"/>
            <a:r>
              <a:rPr sz="1600" spc="-11" dirty="0">
                <a:latin typeface="Calibri"/>
                <a:cs typeface="Calibri"/>
              </a:rPr>
              <a:t>&lt;li&gt;Monday&lt;/li&gt;</a:t>
            </a:r>
            <a:endParaRPr sz="1600" dirty="0">
              <a:latin typeface="Calibri"/>
              <a:cs typeface="Calibri"/>
            </a:endParaRPr>
          </a:p>
          <a:p>
            <a:pPr marL="343121"/>
            <a:r>
              <a:rPr sz="1600" spc="-19" dirty="0">
                <a:latin typeface="Calibri"/>
                <a:cs typeface="Calibri"/>
              </a:rPr>
              <a:t>&lt;li&gt;Tuesday&lt;/li&gt;</a:t>
            </a:r>
            <a:endParaRPr sz="1600" dirty="0">
              <a:latin typeface="Calibri"/>
              <a:cs typeface="Calibri"/>
            </a:endParaRPr>
          </a:p>
          <a:p>
            <a:pPr marL="343121">
              <a:spcBef>
                <a:spcPts val="5"/>
              </a:spcBef>
            </a:pPr>
            <a:r>
              <a:rPr sz="1600" spc="-11" dirty="0">
                <a:latin typeface="Calibri"/>
                <a:cs typeface="Calibri"/>
              </a:rPr>
              <a:t>&lt;li&gt;Wednesday&lt;/li&gt;</a:t>
            </a:r>
            <a:endParaRPr sz="1600" dirty="0">
              <a:latin typeface="Calibri"/>
              <a:cs typeface="Calibri"/>
            </a:endParaRPr>
          </a:p>
          <a:p>
            <a:pPr marL="343121"/>
            <a:r>
              <a:rPr sz="1600" spc="-11" dirty="0">
                <a:latin typeface="Calibri"/>
                <a:cs typeface="Calibri"/>
              </a:rPr>
              <a:t>&lt;li&gt;Thursday&lt;/li&gt;</a:t>
            </a:r>
            <a:endParaRPr sz="1600" dirty="0">
              <a:latin typeface="Calibri"/>
              <a:cs typeface="Calibri"/>
            </a:endParaRPr>
          </a:p>
          <a:p>
            <a:pPr marL="343121"/>
            <a:r>
              <a:rPr sz="1600" spc="-11" dirty="0">
                <a:latin typeface="Calibri"/>
                <a:cs typeface="Calibri"/>
              </a:rPr>
              <a:t>&lt;li&gt;Friday&lt;/li&gt;</a:t>
            </a:r>
            <a:endParaRPr sz="1600" dirty="0">
              <a:latin typeface="Calibri"/>
              <a:cs typeface="Calibri"/>
            </a:endParaRPr>
          </a:p>
          <a:p>
            <a:pPr marL="343121"/>
            <a:r>
              <a:rPr sz="1600" spc="-11" dirty="0">
                <a:latin typeface="Calibri"/>
                <a:cs typeface="Calibri"/>
              </a:rPr>
              <a:t>&lt;li&gt;Saturday&lt;/li&gt;</a:t>
            </a:r>
            <a:endParaRPr sz="1600" dirty="0">
              <a:latin typeface="Calibri"/>
              <a:cs typeface="Calibri"/>
            </a:endParaRPr>
          </a:p>
          <a:p>
            <a:pPr marR="8762428" algn="ctr"/>
            <a:r>
              <a:rPr sz="1600" spc="-19" dirty="0">
                <a:latin typeface="Calibri"/>
                <a:cs typeface="Calibri"/>
              </a:rPr>
              <a:t>&lt;/ol&gt;</a:t>
            </a:r>
            <a:endParaRPr sz="1600" dirty="0">
              <a:latin typeface="Calibri"/>
              <a:cs typeface="Calibri"/>
            </a:endParaRPr>
          </a:p>
          <a:p>
            <a:pPr marL="15114"/>
            <a:r>
              <a:rPr sz="1600" spc="-11" dirty="0">
                <a:latin typeface="Calibri"/>
                <a:cs typeface="Calibri"/>
              </a:rPr>
              <a:t>&lt;/body&gt;</a:t>
            </a:r>
            <a:endParaRPr sz="1600" dirty="0">
              <a:latin typeface="Calibri"/>
              <a:cs typeface="Calibri"/>
            </a:endParaRPr>
          </a:p>
          <a:p>
            <a:pPr marL="15114">
              <a:spcBef>
                <a:spcPts val="203"/>
              </a:spcBef>
            </a:pPr>
            <a:r>
              <a:rPr sz="1600" dirty="0">
                <a:latin typeface="Calibri"/>
                <a:cs typeface="Calibri"/>
              </a:rPr>
              <a:t>&lt;/html&gt;</a:t>
            </a:r>
          </a:p>
        </p:txBody>
      </p:sp>
      <p:sp>
        <p:nvSpPr>
          <p:cNvPr id="5" name="object 5"/>
          <p:cNvSpPr/>
          <p:nvPr/>
        </p:nvSpPr>
        <p:spPr>
          <a:xfrm>
            <a:off x="5269521" y="2123230"/>
            <a:ext cx="6029375" cy="379721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/>
              <a:t>3</a:t>
            </a:r>
            <a:r>
              <a:rPr lang="vi-VN" smtClean="0"/>
              <a:t> -</a:t>
            </a:r>
            <a:r>
              <a:rPr lang="en-US" smtClean="0"/>
              <a:t> Định dạng văn bản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804236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5825" y="86869"/>
            <a:ext cx="11757152" cy="66446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8188" y="133321"/>
            <a:ext cx="6637021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lang="vi-VN" spc="-5" dirty="0"/>
              <a:t>DANH SÁCH </a:t>
            </a:r>
            <a:r>
              <a:rPr lang="vi-VN" spc="-30" dirty="0"/>
              <a:t>CÓ </a:t>
            </a:r>
            <a:r>
              <a:rPr lang="vi-VN" spc="-5" dirty="0"/>
              <a:t>THỨ TỰ</a:t>
            </a:r>
            <a:r>
              <a:rPr lang="vi-VN" spc="-54" dirty="0"/>
              <a:t> </a:t>
            </a:r>
            <a:r>
              <a:rPr lang="vi-VN" spc="-5" dirty="0"/>
              <a:t>2-2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idx="12"/>
          </p:nvPr>
        </p:nvSpPr>
        <p:spPr>
          <a:xfrm>
            <a:off x="11582404" y="6530874"/>
            <a:ext cx="533398" cy="2180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709"/>
              </a:lnSpc>
            </a:pPr>
            <a:fld id="{81D60167-4931-47E6-BA6A-407CBD079E47}" type="slidenum">
              <a:rPr dirty="0"/>
              <a:pPr marL="30231">
                <a:lnSpc>
                  <a:spcPts val="1709"/>
                </a:lnSpc>
              </a:pPr>
              <a:t>17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958429" y="866902"/>
            <a:ext cx="9146540" cy="295315"/>
          </a:xfrm>
          <a:prstGeom prst="rect">
            <a:avLst/>
          </a:prstGeom>
        </p:spPr>
        <p:txBody>
          <a:bodyPr vert="horz" wrap="square" lIns="0" tIns="18139" rIns="0" bIns="0" rtlCol="0">
            <a:spAutoFit/>
          </a:bodyPr>
          <a:lstStyle/>
          <a:p>
            <a:pPr marL="341610" indent="-326493">
              <a:spcBef>
                <a:spcPts val="144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2364" algn="l"/>
              </a:tabLst>
            </a:pPr>
            <a:r>
              <a:rPr spc="5" dirty="0">
                <a:latin typeface="Calibri"/>
                <a:cs typeface="Calibri"/>
              </a:rPr>
              <a:t>Bảng </a:t>
            </a:r>
            <a:r>
              <a:rPr dirty="0">
                <a:latin typeface="Calibri"/>
                <a:cs typeface="Calibri"/>
              </a:rPr>
              <a:t>sau liệt </a:t>
            </a:r>
            <a:r>
              <a:rPr spc="-24" dirty="0">
                <a:latin typeface="Calibri"/>
                <a:cs typeface="Calibri"/>
              </a:rPr>
              <a:t>kê </a:t>
            </a:r>
            <a:r>
              <a:rPr spc="5" dirty="0">
                <a:latin typeface="Calibri"/>
                <a:cs typeface="Calibri"/>
              </a:rPr>
              <a:t>một </a:t>
            </a:r>
            <a:r>
              <a:rPr dirty="0">
                <a:latin typeface="Calibri"/>
                <a:cs typeface="Calibri"/>
              </a:rPr>
              <a:t>số các kiểu </a:t>
            </a:r>
            <a:r>
              <a:rPr spc="5" dirty="0">
                <a:latin typeface="Calibri"/>
                <a:cs typeface="Calibri"/>
              </a:rPr>
              <a:t>khác </a:t>
            </a:r>
            <a:r>
              <a:rPr dirty="0">
                <a:latin typeface="Calibri"/>
                <a:cs typeface="Calibri"/>
              </a:rPr>
              <a:t>nhau </a:t>
            </a:r>
            <a:r>
              <a:rPr spc="5" dirty="0">
                <a:latin typeface="Calibri"/>
                <a:cs typeface="Calibri"/>
              </a:rPr>
              <a:t>đánh </a:t>
            </a:r>
            <a:r>
              <a:rPr dirty="0">
                <a:latin typeface="Calibri"/>
                <a:cs typeface="Calibri"/>
              </a:rPr>
              <a:t>số </a:t>
            </a:r>
            <a:r>
              <a:rPr spc="-5" dirty="0">
                <a:latin typeface="Calibri"/>
                <a:cs typeface="Calibri"/>
              </a:rPr>
              <a:t>và </a:t>
            </a:r>
            <a:r>
              <a:rPr spc="5" dirty="0">
                <a:latin typeface="Calibri"/>
                <a:cs typeface="Calibri"/>
              </a:rPr>
              <a:t>mô </a:t>
            </a:r>
            <a:r>
              <a:rPr spc="-11" dirty="0">
                <a:latin typeface="Calibri"/>
                <a:cs typeface="Calibri"/>
              </a:rPr>
              <a:t>tả </a:t>
            </a:r>
            <a:r>
              <a:rPr spc="5" dirty="0">
                <a:latin typeface="Calibri"/>
                <a:cs typeface="Calibri"/>
              </a:rPr>
              <a:t>của</a:t>
            </a:r>
            <a:r>
              <a:rPr spc="4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họ.</a:t>
            </a:r>
            <a:endParaRPr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326639" y="1287780"/>
            <a:ext cx="6955537" cy="406146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6" name="object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1285564"/>
              </p:ext>
            </p:extLst>
          </p:nvPr>
        </p:nvGraphicFramePr>
        <p:xfrm>
          <a:off x="2336802" y="1295401"/>
          <a:ext cx="6908801" cy="403606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42634"/>
                <a:gridCol w="4466167"/>
              </a:tblGrid>
              <a:tr h="70104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800" dirty="0">
                        <a:latin typeface="Times New Roman"/>
                        <a:cs typeface="Times New Roman"/>
                      </a:endParaRPr>
                    </a:p>
                    <a:p>
                      <a:pPr marL="0" algn="ctr">
                        <a:lnSpc>
                          <a:spcPct val="100000"/>
                        </a:lnSpc>
                      </a:pPr>
                      <a:r>
                        <a:rPr sz="16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Giá trị thuộc</a:t>
                      </a:r>
                      <a:r>
                        <a:rPr sz="1600" b="1" spc="-19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6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tính</a:t>
                      </a:r>
                      <a:endParaRPr sz="1600" dirty="0">
                        <a:latin typeface="Calibri"/>
                        <a:cs typeface="Calibri"/>
                      </a:endParaRPr>
                    </a:p>
                  </a:txBody>
                  <a:tcPr marL="0" marR="0" marT="2541" marB="0">
                    <a:solidFill>
                      <a:srgbClr val="94373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marL="66040" algn="ctr">
                        <a:lnSpc>
                          <a:spcPct val="100000"/>
                        </a:lnSpc>
                      </a:pPr>
                      <a:r>
                        <a:rPr sz="16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Ví</a:t>
                      </a:r>
                      <a:r>
                        <a:rPr sz="1600" b="1" spc="16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6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dụ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2541" marB="0">
                    <a:solidFill>
                      <a:srgbClr val="943735"/>
                    </a:solidFill>
                  </a:tcPr>
                </a:tc>
              </a:tr>
              <a:tr h="51752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300" spc="5" dirty="0">
                          <a:latin typeface="Calibri"/>
                          <a:cs typeface="Calibri"/>
                        </a:rPr>
                        <a:t>decimal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5080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15684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300" spc="0" dirty="0">
                          <a:latin typeface="Calibri"/>
                          <a:cs typeface="Calibri"/>
                        </a:rPr>
                        <a:t>1, 2,</a:t>
                      </a:r>
                      <a:r>
                        <a:rPr sz="1300" spc="10" dirty="0">
                          <a:latin typeface="Calibri"/>
                          <a:cs typeface="Calibri"/>
                        </a:rPr>
                        <a:t> 3…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5080" marB="0">
                    <a:solidFill>
                      <a:srgbClr val="D6E3BC"/>
                    </a:solidFill>
                  </a:tcPr>
                </a:tc>
              </a:tr>
              <a:tr h="68516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300" spc="0" dirty="0">
                          <a:latin typeface="Calibri"/>
                          <a:cs typeface="Calibri"/>
                        </a:rPr>
                        <a:t>lower-alpha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5080" marB="0">
                    <a:solidFill>
                      <a:srgbClr val="F1DCD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15684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300" spc="0" dirty="0">
                          <a:latin typeface="Calibri"/>
                          <a:cs typeface="Calibri"/>
                        </a:rPr>
                        <a:t>a, b,</a:t>
                      </a:r>
                      <a:r>
                        <a:rPr sz="1300" spc="10" dirty="0">
                          <a:latin typeface="Calibri"/>
                          <a:cs typeface="Calibri"/>
                        </a:rPr>
                        <a:t> c…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5080" marB="0">
                    <a:solidFill>
                      <a:srgbClr val="F1DCDB"/>
                    </a:solidFill>
                  </a:tcPr>
                </a:tc>
              </a:tr>
              <a:tr h="76581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300" spc="0" dirty="0">
                          <a:latin typeface="Calibri"/>
                          <a:cs typeface="Calibri"/>
                        </a:rPr>
                        <a:t>upper-alpha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5080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15684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300" spc="5" dirty="0">
                          <a:latin typeface="Calibri"/>
                          <a:cs typeface="Calibri"/>
                        </a:rPr>
                        <a:t>A, </a:t>
                      </a:r>
                      <a:r>
                        <a:rPr sz="1300" dirty="0">
                          <a:latin typeface="Calibri"/>
                          <a:cs typeface="Calibri"/>
                        </a:rPr>
                        <a:t>B,</a:t>
                      </a:r>
                      <a:r>
                        <a:rPr sz="13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10" dirty="0">
                          <a:latin typeface="Calibri"/>
                          <a:cs typeface="Calibri"/>
                        </a:rPr>
                        <a:t>C…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5080" marB="0">
                    <a:solidFill>
                      <a:srgbClr val="D6E3BC"/>
                    </a:solidFill>
                  </a:tcPr>
                </a:tc>
              </a:tr>
              <a:tr h="74739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sz="1300" spc="5" dirty="0">
                          <a:latin typeface="Calibri"/>
                          <a:cs typeface="Calibri"/>
                        </a:rPr>
                        <a:t>lower-roman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5716" marB="0">
                    <a:solidFill>
                      <a:srgbClr val="F1DCD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156845">
                        <a:lnSpc>
                          <a:spcPct val="100000"/>
                        </a:lnSpc>
                      </a:pPr>
                      <a:r>
                        <a:rPr sz="1300" dirty="0">
                          <a:latin typeface="Calibri"/>
                          <a:cs typeface="Calibri"/>
                        </a:rPr>
                        <a:t>i, ii,</a:t>
                      </a:r>
                      <a:r>
                        <a:rPr sz="1300" spc="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dirty="0">
                          <a:latin typeface="Calibri"/>
                          <a:cs typeface="Calibri"/>
                        </a:rPr>
                        <a:t>iii…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5716" marB="0">
                    <a:solidFill>
                      <a:srgbClr val="F1DCDB"/>
                    </a:solidFill>
                  </a:tcPr>
                </a:tc>
              </a:tr>
              <a:tr h="6191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sz="1300" spc="5" dirty="0">
                          <a:latin typeface="Calibri"/>
                          <a:cs typeface="Calibri"/>
                        </a:rPr>
                        <a:t>upper-roman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2541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156845">
                        <a:lnSpc>
                          <a:spcPct val="100000"/>
                        </a:lnSpc>
                      </a:pPr>
                      <a:r>
                        <a:rPr sz="1300" spc="0" dirty="0">
                          <a:latin typeface="Calibri"/>
                          <a:cs typeface="Calibri"/>
                        </a:rPr>
                        <a:t>I, II,</a:t>
                      </a:r>
                      <a:r>
                        <a:rPr sz="130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300" spc="5" dirty="0">
                          <a:latin typeface="Calibri"/>
                          <a:cs typeface="Calibri"/>
                        </a:rPr>
                        <a:t>III…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T="5716" marB="0">
                    <a:solidFill>
                      <a:srgbClr val="D6E3BC"/>
                    </a:solidFill>
                  </a:tcPr>
                </a:tc>
              </a:tr>
            </a:tbl>
          </a:graphicData>
        </a:graphic>
      </p:graphicFrame>
      <p:sp>
        <p:nvSpPr>
          <p:cNvPr id="7" name="object 7"/>
          <p:cNvSpPr txBox="1"/>
          <p:nvPr/>
        </p:nvSpPr>
        <p:spPr>
          <a:xfrm>
            <a:off x="958424" y="5352087"/>
            <a:ext cx="10823787" cy="711852"/>
          </a:xfrm>
          <a:prstGeom prst="rect">
            <a:avLst/>
          </a:prstGeom>
        </p:spPr>
        <p:txBody>
          <a:bodyPr vert="horz" wrap="square" lIns="0" tIns="16628" rIns="0" bIns="0" rtlCol="0">
            <a:spAutoFit/>
          </a:bodyPr>
          <a:lstStyle/>
          <a:p>
            <a:pPr marL="341610" marR="6047" indent="-326493">
              <a:lnSpc>
                <a:spcPct val="100499"/>
              </a:lnSpc>
              <a:spcBef>
                <a:spcPts val="130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2364" algn="l"/>
              </a:tabLst>
            </a:pPr>
            <a:r>
              <a:rPr dirty="0">
                <a:latin typeface="Arial"/>
                <a:cs typeface="Arial"/>
              </a:rPr>
              <a:t>list-style-type </a:t>
            </a:r>
            <a:r>
              <a:rPr dirty="0">
                <a:latin typeface="Calibri"/>
                <a:cs typeface="Calibri"/>
              </a:rPr>
              <a:t>là </a:t>
            </a:r>
            <a:r>
              <a:rPr spc="5" dirty="0">
                <a:latin typeface="Calibri"/>
                <a:cs typeface="Calibri"/>
              </a:rPr>
              <a:t>thuộc </a:t>
            </a:r>
            <a:r>
              <a:rPr dirty="0">
                <a:latin typeface="Calibri"/>
                <a:cs typeface="Calibri"/>
              </a:rPr>
              <a:t>tính </a:t>
            </a:r>
            <a:r>
              <a:rPr dirty="0">
                <a:latin typeface="Arial"/>
                <a:cs typeface="Arial"/>
              </a:rPr>
              <a:t>được </a:t>
            </a:r>
            <a:r>
              <a:rPr spc="5" dirty="0">
                <a:latin typeface="Arial"/>
                <a:cs typeface="Arial"/>
              </a:rPr>
              <a:t>sử </a:t>
            </a:r>
            <a:r>
              <a:rPr dirty="0">
                <a:latin typeface="Arial"/>
                <a:cs typeface="Arial"/>
              </a:rPr>
              <a:t>dụng để xác định một kiểu số cho danh  </a:t>
            </a:r>
            <a:r>
              <a:rPr spc="5" dirty="0">
                <a:latin typeface="Arial"/>
                <a:cs typeface="Arial"/>
              </a:rPr>
              <a:t>sách </a:t>
            </a:r>
            <a:r>
              <a:rPr dirty="0">
                <a:latin typeface="Calibri"/>
                <a:cs typeface="Calibri"/>
              </a:rPr>
              <a:t>có </a:t>
            </a:r>
            <a:r>
              <a:rPr spc="5" dirty="0">
                <a:latin typeface="Calibri"/>
                <a:cs typeface="Calibri"/>
              </a:rPr>
              <a:t>thứ</a:t>
            </a:r>
            <a:r>
              <a:rPr spc="-4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tự.</a:t>
            </a:r>
            <a:endParaRPr>
              <a:latin typeface="Calibri"/>
              <a:cs typeface="Calibri"/>
            </a:endParaRPr>
          </a:p>
          <a:p>
            <a:pPr marL="341610" indent="-326493">
              <a:spcBef>
                <a:spcPts val="1053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2364" algn="l"/>
              </a:tabLst>
            </a:pPr>
            <a:r>
              <a:rPr spc="5" dirty="0">
                <a:latin typeface="Calibri"/>
                <a:cs typeface="Calibri"/>
              </a:rPr>
              <a:t>Nó </a:t>
            </a:r>
            <a:r>
              <a:rPr dirty="0">
                <a:latin typeface="Calibri"/>
                <a:cs typeface="Calibri"/>
              </a:rPr>
              <a:t>là </a:t>
            </a:r>
            <a:r>
              <a:rPr spc="5" dirty="0">
                <a:latin typeface="Calibri"/>
                <a:cs typeface="Calibri"/>
              </a:rPr>
              <a:t>thuộc </a:t>
            </a:r>
            <a:r>
              <a:rPr dirty="0">
                <a:latin typeface="Calibri"/>
                <a:cs typeface="Calibri"/>
              </a:rPr>
              <a:t>tính </a:t>
            </a:r>
            <a:r>
              <a:rPr spc="5" dirty="0">
                <a:latin typeface="Calibri"/>
                <a:cs typeface="Calibri"/>
              </a:rPr>
              <a:t>của </a:t>
            </a:r>
            <a:r>
              <a:rPr dirty="0">
                <a:latin typeface="Calibri"/>
                <a:cs typeface="Calibri"/>
              </a:rPr>
              <a:t>các </a:t>
            </a:r>
            <a:r>
              <a:rPr spc="5" dirty="0">
                <a:latin typeface="Calibri"/>
                <a:cs typeface="Calibri"/>
              </a:rPr>
              <a:t>thuộc </a:t>
            </a:r>
            <a:r>
              <a:rPr dirty="0">
                <a:latin typeface="Calibri"/>
                <a:cs typeface="Calibri"/>
              </a:rPr>
              <a:t>tính style , được chỉ </a:t>
            </a:r>
            <a:r>
              <a:rPr spc="5" dirty="0">
                <a:latin typeface="Calibri"/>
                <a:cs typeface="Calibri"/>
              </a:rPr>
              <a:t>định </a:t>
            </a:r>
            <a:r>
              <a:rPr dirty="0">
                <a:latin typeface="Calibri"/>
                <a:cs typeface="Calibri"/>
              </a:rPr>
              <a:t>với các thẻ</a:t>
            </a:r>
            <a:r>
              <a:rPr spc="-298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&lt;ol&gt;.</a:t>
            </a:r>
            <a:endParaRPr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35189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17426" y="86869"/>
            <a:ext cx="11757152" cy="66446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9787" y="133321"/>
            <a:ext cx="8484447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lang="vi-VN" spc="-5" dirty="0"/>
              <a:t>DANH SÁCH </a:t>
            </a:r>
            <a:r>
              <a:rPr lang="vi-VN" spc="-11" dirty="0"/>
              <a:t>KHÔNG </a:t>
            </a:r>
            <a:r>
              <a:rPr lang="vi-VN" spc="-24" dirty="0"/>
              <a:t>CÓ </a:t>
            </a:r>
            <a:r>
              <a:rPr lang="vi-VN" spc="-5" dirty="0"/>
              <a:t>THỨ TỰ</a:t>
            </a:r>
            <a:r>
              <a:rPr lang="vi-VN" spc="-35" dirty="0"/>
              <a:t> </a:t>
            </a:r>
            <a:r>
              <a:rPr lang="vi-VN" dirty="0" smtClean="0"/>
              <a:t>1-3</a:t>
            </a:r>
            <a:endParaRPr lang="vi-VN" dirty="0"/>
          </a:p>
        </p:txBody>
      </p:sp>
      <p:sp>
        <p:nvSpPr>
          <p:cNvPr id="4" name="object 4"/>
          <p:cNvSpPr txBox="1"/>
          <p:nvPr/>
        </p:nvSpPr>
        <p:spPr>
          <a:xfrm>
            <a:off x="755227" y="919360"/>
            <a:ext cx="10311555" cy="6346813"/>
          </a:xfrm>
          <a:prstGeom prst="rect">
            <a:avLst/>
          </a:prstGeom>
        </p:spPr>
        <p:txBody>
          <a:bodyPr vert="horz" wrap="square" lIns="0" tIns="37032" rIns="0" bIns="0" rtlCol="0">
            <a:spAutoFit/>
          </a:bodyPr>
          <a:lstStyle/>
          <a:p>
            <a:pPr marL="341610" indent="-326493">
              <a:spcBef>
                <a:spcPts val="290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2364" algn="l"/>
              </a:tabLst>
            </a:pPr>
            <a:r>
              <a:rPr dirty="0">
                <a:latin typeface="Calibri"/>
                <a:cs typeface="Calibri"/>
              </a:rPr>
              <a:t>Các </a:t>
            </a:r>
            <a:r>
              <a:rPr spc="5" dirty="0">
                <a:latin typeface="Calibri"/>
                <a:cs typeface="Calibri"/>
              </a:rPr>
              <a:t>mục </a:t>
            </a:r>
            <a:r>
              <a:rPr dirty="0">
                <a:latin typeface="Calibri"/>
                <a:cs typeface="Calibri"/>
              </a:rPr>
              <a:t>được sắp </a:t>
            </a:r>
            <a:r>
              <a:rPr spc="-5" dirty="0">
                <a:latin typeface="Calibri"/>
                <a:cs typeface="Calibri"/>
              </a:rPr>
              <a:t>xếp </a:t>
            </a:r>
            <a:r>
              <a:rPr spc="5" dirty="0">
                <a:latin typeface="Calibri"/>
                <a:cs typeface="Calibri"/>
              </a:rPr>
              <a:t>không </a:t>
            </a:r>
            <a:r>
              <a:rPr dirty="0">
                <a:latin typeface="Calibri"/>
                <a:cs typeface="Calibri"/>
              </a:rPr>
              <a:t>có </a:t>
            </a:r>
            <a:r>
              <a:rPr spc="5" dirty="0">
                <a:latin typeface="Calibri"/>
                <a:cs typeface="Calibri"/>
              </a:rPr>
              <a:t>thứ</a:t>
            </a:r>
            <a:r>
              <a:rPr spc="10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tự.</a:t>
            </a:r>
            <a:endParaRPr>
              <a:latin typeface="Calibri"/>
              <a:cs typeface="Calibri"/>
            </a:endParaRPr>
          </a:p>
          <a:p>
            <a:pPr marL="341610" indent="-326493">
              <a:spcBef>
                <a:spcPts val="1357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2364" algn="l"/>
              </a:tabLst>
            </a:pPr>
            <a:r>
              <a:rPr dirty="0">
                <a:latin typeface="Calibri"/>
                <a:cs typeface="Calibri"/>
              </a:rPr>
              <a:t>Hai phần tử được sử </a:t>
            </a:r>
            <a:r>
              <a:rPr spc="5" dirty="0">
                <a:latin typeface="Calibri"/>
                <a:cs typeface="Calibri"/>
              </a:rPr>
              <a:t>dụng </a:t>
            </a:r>
            <a:r>
              <a:rPr dirty="0">
                <a:latin typeface="Calibri"/>
                <a:cs typeface="Calibri"/>
              </a:rPr>
              <a:t>để </a:t>
            </a:r>
            <a:r>
              <a:rPr spc="-5" dirty="0">
                <a:latin typeface="Calibri"/>
                <a:cs typeface="Calibri"/>
              </a:rPr>
              <a:t>tạo </a:t>
            </a:r>
            <a:r>
              <a:rPr spc="-19" dirty="0">
                <a:latin typeface="Calibri"/>
                <a:cs typeface="Calibri"/>
              </a:rPr>
              <a:t>ra </a:t>
            </a:r>
            <a:r>
              <a:rPr spc="5" dirty="0">
                <a:latin typeface="Calibri"/>
                <a:cs typeface="Calibri"/>
              </a:rPr>
              <a:t>một </a:t>
            </a:r>
            <a:r>
              <a:rPr dirty="0">
                <a:latin typeface="Calibri"/>
                <a:cs typeface="Calibri"/>
              </a:rPr>
              <a:t>danh sách </a:t>
            </a:r>
            <a:r>
              <a:rPr spc="5" dirty="0">
                <a:latin typeface="Calibri"/>
                <a:cs typeface="Calibri"/>
              </a:rPr>
              <a:t>không </a:t>
            </a:r>
            <a:r>
              <a:rPr dirty="0">
                <a:latin typeface="Calibri"/>
                <a:cs typeface="Calibri"/>
              </a:rPr>
              <a:t>có </a:t>
            </a:r>
            <a:r>
              <a:rPr spc="5" dirty="0">
                <a:latin typeface="Calibri"/>
                <a:cs typeface="Calibri"/>
              </a:rPr>
              <a:t>thứ </a:t>
            </a:r>
            <a:r>
              <a:rPr dirty="0">
                <a:latin typeface="Calibri"/>
                <a:cs typeface="Calibri"/>
              </a:rPr>
              <a:t>tự </a:t>
            </a:r>
            <a:r>
              <a:rPr spc="5" dirty="0">
                <a:latin typeface="Calibri"/>
                <a:cs typeface="Calibri"/>
              </a:rPr>
              <a:t>như</a:t>
            </a:r>
            <a:r>
              <a:rPr spc="4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sau:</a:t>
            </a:r>
            <a:endParaRPr>
              <a:latin typeface="Calibri"/>
              <a:cs typeface="Calibri"/>
            </a:endParaRPr>
          </a:p>
          <a:p>
            <a:pPr marL="885765" lvl="1" indent="-326493">
              <a:spcBef>
                <a:spcPts val="334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886522" algn="l"/>
              </a:tabLst>
            </a:pPr>
            <a:r>
              <a:rPr dirty="0">
                <a:latin typeface="Calibri"/>
                <a:cs typeface="Calibri"/>
              </a:rPr>
              <a:t>UL </a:t>
            </a:r>
            <a:r>
              <a:rPr spc="5" dirty="0">
                <a:latin typeface="Calibri"/>
                <a:cs typeface="Calibri"/>
              </a:rPr>
              <a:t>– </a:t>
            </a:r>
            <a:r>
              <a:rPr spc="-49" dirty="0">
                <a:latin typeface="Calibri"/>
                <a:cs typeface="Calibri"/>
              </a:rPr>
              <a:t>Tạo </a:t>
            </a:r>
            <a:r>
              <a:rPr spc="5" dirty="0">
                <a:latin typeface="Calibri"/>
                <a:cs typeface="Calibri"/>
              </a:rPr>
              <a:t>một </a:t>
            </a:r>
            <a:r>
              <a:rPr dirty="0">
                <a:latin typeface="Calibri"/>
                <a:cs typeface="Calibri"/>
              </a:rPr>
              <a:t>danh sách </a:t>
            </a:r>
            <a:r>
              <a:rPr spc="5" dirty="0">
                <a:latin typeface="Calibri"/>
                <a:cs typeface="Calibri"/>
              </a:rPr>
              <a:t>không </a:t>
            </a:r>
            <a:r>
              <a:rPr dirty="0">
                <a:latin typeface="Calibri"/>
                <a:cs typeface="Calibri"/>
              </a:rPr>
              <a:t>có </a:t>
            </a:r>
            <a:r>
              <a:rPr spc="5" dirty="0">
                <a:latin typeface="Calibri"/>
                <a:cs typeface="Calibri"/>
              </a:rPr>
              <a:t>thứ</a:t>
            </a:r>
            <a:r>
              <a:rPr spc="-84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tự.</a:t>
            </a:r>
            <a:endParaRPr>
              <a:latin typeface="Calibri"/>
              <a:cs typeface="Calibri"/>
            </a:endParaRPr>
          </a:p>
          <a:p>
            <a:pPr marL="885765" lvl="1" indent="-326493">
              <a:spcBef>
                <a:spcPts val="19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886522" algn="l"/>
              </a:tabLst>
            </a:pPr>
            <a:r>
              <a:rPr dirty="0">
                <a:latin typeface="Calibri"/>
                <a:cs typeface="Calibri"/>
              </a:rPr>
              <a:t>LI </a:t>
            </a:r>
            <a:r>
              <a:rPr spc="5" dirty="0">
                <a:latin typeface="Calibri"/>
                <a:cs typeface="Calibri"/>
              </a:rPr>
              <a:t>– </a:t>
            </a:r>
            <a:r>
              <a:rPr spc="-49" dirty="0">
                <a:latin typeface="Calibri"/>
                <a:cs typeface="Calibri"/>
              </a:rPr>
              <a:t>Tạo </a:t>
            </a:r>
            <a:r>
              <a:rPr spc="-19" dirty="0">
                <a:latin typeface="Calibri"/>
                <a:cs typeface="Calibri"/>
              </a:rPr>
              <a:t>ra </a:t>
            </a:r>
            <a:r>
              <a:rPr spc="5" dirty="0">
                <a:latin typeface="Calibri"/>
                <a:cs typeface="Calibri"/>
              </a:rPr>
              <a:t>mục </a:t>
            </a:r>
            <a:r>
              <a:rPr dirty="0">
                <a:latin typeface="Calibri"/>
                <a:cs typeface="Calibri"/>
              </a:rPr>
              <a:t>con bên trong </a:t>
            </a:r>
            <a:r>
              <a:rPr spc="5" dirty="0">
                <a:latin typeface="Calibri"/>
                <a:cs typeface="Calibri"/>
              </a:rPr>
              <a:t>phần </a:t>
            </a:r>
            <a:r>
              <a:rPr dirty="0">
                <a:latin typeface="Calibri"/>
                <a:cs typeface="Calibri"/>
              </a:rPr>
              <a:t>tử</a:t>
            </a:r>
            <a:r>
              <a:rPr spc="-6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UL.</a:t>
            </a:r>
            <a:endParaRPr>
              <a:latin typeface="Calibri"/>
              <a:cs typeface="Calibri"/>
            </a:endParaRPr>
          </a:p>
          <a:p>
            <a:pPr marL="341610" indent="-326493">
              <a:spcBef>
                <a:spcPts val="24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2364" algn="l"/>
              </a:tabLst>
            </a:pPr>
            <a:r>
              <a:rPr spc="-5" dirty="0">
                <a:latin typeface="Calibri"/>
                <a:cs typeface="Calibri"/>
              </a:rPr>
              <a:t>Xem </a:t>
            </a:r>
            <a:r>
              <a:rPr spc="5" dirty="0">
                <a:latin typeface="Calibri"/>
                <a:cs typeface="Calibri"/>
              </a:rPr>
              <a:t>đoạn mã</a:t>
            </a:r>
            <a:r>
              <a:rPr spc="-4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sau:</a:t>
            </a:r>
            <a:endParaRPr>
              <a:latin typeface="Calibri"/>
              <a:cs typeface="Calibri"/>
            </a:endParaRPr>
          </a:p>
          <a:p>
            <a:pPr marL="15114">
              <a:spcBef>
                <a:spcPts val="2458"/>
              </a:spcBef>
            </a:pPr>
            <a:r>
              <a:rPr sz="1900" spc="-5" dirty="0">
                <a:latin typeface="Calibri"/>
                <a:cs typeface="Calibri"/>
              </a:rPr>
              <a:t>&lt;!DOCTYPE</a:t>
            </a:r>
            <a:r>
              <a:rPr sz="1900" spc="5" dirty="0">
                <a:latin typeface="Calibri"/>
                <a:cs typeface="Calibri"/>
              </a:rPr>
              <a:t> </a:t>
            </a:r>
            <a:r>
              <a:rPr sz="1900" spc="-5" dirty="0">
                <a:latin typeface="Calibri"/>
                <a:cs typeface="Calibri"/>
              </a:rPr>
              <a:t>html&gt;</a:t>
            </a:r>
            <a:endParaRPr sz="1900">
              <a:latin typeface="Calibri"/>
              <a:cs typeface="Calibri"/>
            </a:endParaRPr>
          </a:p>
          <a:p>
            <a:pPr marL="15114"/>
            <a:r>
              <a:rPr sz="1900" spc="-11" dirty="0">
                <a:latin typeface="Calibri"/>
                <a:cs typeface="Calibri"/>
              </a:rPr>
              <a:t>&lt;html&gt;</a:t>
            </a:r>
            <a:endParaRPr sz="1900">
              <a:latin typeface="Calibri"/>
              <a:cs typeface="Calibri"/>
            </a:endParaRPr>
          </a:p>
          <a:p>
            <a:pPr marR="8217517" algn="ctr"/>
            <a:r>
              <a:rPr sz="1900" spc="-5" dirty="0">
                <a:latin typeface="Calibri"/>
                <a:cs typeface="Calibri"/>
              </a:rPr>
              <a:t>&lt;head&gt;</a:t>
            </a:r>
            <a:endParaRPr sz="1900">
              <a:latin typeface="Calibri"/>
              <a:cs typeface="Calibri"/>
            </a:endParaRPr>
          </a:p>
          <a:p>
            <a:pPr marL="234289"/>
            <a:r>
              <a:rPr sz="1900" spc="-11" dirty="0">
                <a:latin typeface="Calibri"/>
                <a:cs typeface="Calibri"/>
              </a:rPr>
              <a:t>&lt;title&gt;Features </a:t>
            </a:r>
            <a:r>
              <a:rPr sz="1900" spc="-5" dirty="0">
                <a:latin typeface="Calibri"/>
                <a:cs typeface="Calibri"/>
              </a:rPr>
              <a:t>of</a:t>
            </a:r>
            <a:r>
              <a:rPr sz="1900" spc="49" dirty="0">
                <a:latin typeface="Calibri"/>
                <a:cs typeface="Calibri"/>
              </a:rPr>
              <a:t> </a:t>
            </a:r>
            <a:r>
              <a:rPr sz="1900" spc="-11" dirty="0">
                <a:latin typeface="Calibri"/>
                <a:cs typeface="Calibri"/>
              </a:rPr>
              <a:t>EasyPad&lt;/title&gt;</a:t>
            </a:r>
            <a:endParaRPr sz="1900">
              <a:latin typeface="Calibri"/>
              <a:cs typeface="Calibri"/>
            </a:endParaRPr>
          </a:p>
          <a:p>
            <a:pPr marR="8125310" algn="ctr"/>
            <a:r>
              <a:rPr sz="1900" spc="-11" dirty="0">
                <a:latin typeface="Calibri"/>
                <a:cs typeface="Calibri"/>
              </a:rPr>
              <a:t>&lt;/head&gt;</a:t>
            </a:r>
            <a:endParaRPr sz="1900">
              <a:latin typeface="Calibri"/>
              <a:cs typeface="Calibri"/>
            </a:endParaRPr>
          </a:p>
          <a:p>
            <a:pPr marR="8216760" algn="ctr"/>
            <a:r>
              <a:rPr sz="1900" spc="-11" dirty="0">
                <a:latin typeface="Calibri"/>
                <a:cs typeface="Calibri"/>
              </a:rPr>
              <a:t>&lt;body&gt;</a:t>
            </a:r>
            <a:endParaRPr sz="1900">
              <a:latin typeface="Calibri"/>
              <a:cs typeface="Calibri"/>
            </a:endParaRPr>
          </a:p>
          <a:p>
            <a:pPr marL="234289"/>
            <a:r>
              <a:rPr sz="1900" spc="-11" dirty="0">
                <a:latin typeface="Calibri"/>
                <a:cs typeface="Calibri"/>
              </a:rPr>
              <a:t>&lt;h2&gt;Features </a:t>
            </a:r>
            <a:r>
              <a:rPr sz="1900" spc="-5" dirty="0">
                <a:latin typeface="Calibri"/>
                <a:cs typeface="Calibri"/>
              </a:rPr>
              <a:t>of</a:t>
            </a:r>
            <a:r>
              <a:rPr sz="1900" spc="49" dirty="0">
                <a:latin typeface="Calibri"/>
                <a:cs typeface="Calibri"/>
              </a:rPr>
              <a:t> </a:t>
            </a:r>
            <a:r>
              <a:rPr sz="1900" spc="-19" dirty="0">
                <a:latin typeface="Calibri"/>
                <a:cs typeface="Calibri"/>
              </a:rPr>
              <a:t>EasyPad&lt;/h2&gt;</a:t>
            </a:r>
            <a:endParaRPr sz="1900">
              <a:latin typeface="Calibri"/>
              <a:cs typeface="Calibri"/>
            </a:endParaRPr>
          </a:p>
          <a:p>
            <a:pPr marR="8302163" algn="ctr"/>
            <a:r>
              <a:rPr sz="1900" spc="-5" dirty="0">
                <a:latin typeface="Calibri"/>
                <a:cs typeface="Calibri"/>
              </a:rPr>
              <a:t>&lt;ul&gt;</a:t>
            </a:r>
            <a:endParaRPr sz="1900">
              <a:latin typeface="Calibri"/>
              <a:cs typeface="Calibri"/>
            </a:endParaRPr>
          </a:p>
          <a:p>
            <a:pPr marL="343121"/>
            <a:r>
              <a:rPr sz="1900" spc="-5" dirty="0">
                <a:latin typeface="Calibri"/>
                <a:cs typeface="Calibri"/>
              </a:rPr>
              <a:t>&lt;li&gt;Opens </a:t>
            </a:r>
            <a:r>
              <a:rPr sz="1900" spc="-11" dirty="0">
                <a:latin typeface="Calibri"/>
                <a:cs typeface="Calibri"/>
              </a:rPr>
              <a:t>many </a:t>
            </a:r>
            <a:r>
              <a:rPr sz="1900" spc="-5" dirty="0">
                <a:latin typeface="Calibri"/>
                <a:cs typeface="Calibri"/>
              </a:rPr>
              <a:t>files </a:t>
            </a:r>
            <a:r>
              <a:rPr sz="1900" spc="-11" dirty="0">
                <a:latin typeface="Calibri"/>
                <a:cs typeface="Calibri"/>
              </a:rPr>
              <a:t>at </a:t>
            </a:r>
            <a:r>
              <a:rPr sz="1900" spc="-5" dirty="0">
                <a:latin typeface="Calibri"/>
                <a:cs typeface="Calibri"/>
              </a:rPr>
              <a:t>a</a:t>
            </a:r>
            <a:r>
              <a:rPr sz="1900" dirty="0">
                <a:latin typeface="Calibri"/>
                <a:cs typeface="Calibri"/>
              </a:rPr>
              <a:t> </a:t>
            </a:r>
            <a:r>
              <a:rPr sz="1900" spc="-5" dirty="0">
                <a:latin typeface="Calibri"/>
                <a:cs typeface="Calibri"/>
              </a:rPr>
              <a:t>time&lt;/li&gt;</a:t>
            </a:r>
            <a:endParaRPr sz="1900">
              <a:latin typeface="Calibri"/>
              <a:cs typeface="Calibri"/>
            </a:endParaRPr>
          </a:p>
          <a:p>
            <a:pPr marL="343121">
              <a:spcBef>
                <a:spcPts val="5"/>
              </a:spcBef>
            </a:pPr>
            <a:r>
              <a:rPr sz="1900" spc="-5" dirty="0">
                <a:latin typeface="Calibri"/>
                <a:cs typeface="Calibri"/>
              </a:rPr>
              <a:t>&lt;li&gt;Unlimited undo and</a:t>
            </a:r>
            <a:r>
              <a:rPr sz="1900" spc="-30" dirty="0">
                <a:latin typeface="Calibri"/>
                <a:cs typeface="Calibri"/>
              </a:rPr>
              <a:t> </a:t>
            </a:r>
            <a:r>
              <a:rPr sz="1900" spc="-11" dirty="0">
                <a:latin typeface="Calibri"/>
                <a:cs typeface="Calibri"/>
              </a:rPr>
              <a:t>redo&lt;/li&gt;</a:t>
            </a:r>
            <a:endParaRPr sz="1900">
              <a:latin typeface="Calibri"/>
              <a:cs typeface="Calibri"/>
            </a:endParaRPr>
          </a:p>
          <a:p>
            <a:pPr marL="563051" marR="5895783" indent="-219929"/>
            <a:r>
              <a:rPr sz="1900" spc="-11" dirty="0">
                <a:latin typeface="Calibri"/>
                <a:cs typeface="Calibri"/>
              </a:rPr>
              <a:t>&lt;li&gt;Reads </a:t>
            </a:r>
            <a:r>
              <a:rPr sz="1900" spc="-5" dirty="0">
                <a:latin typeface="Calibri"/>
                <a:cs typeface="Calibri"/>
              </a:rPr>
              <a:t>and </a:t>
            </a:r>
            <a:r>
              <a:rPr sz="1900" spc="-11" dirty="0">
                <a:latin typeface="Calibri"/>
                <a:cs typeface="Calibri"/>
              </a:rPr>
              <a:t>writes </a:t>
            </a:r>
            <a:r>
              <a:rPr sz="1900" spc="-5" dirty="0">
                <a:latin typeface="Calibri"/>
                <a:cs typeface="Calibri"/>
              </a:rPr>
              <a:t>both  </a:t>
            </a:r>
            <a:r>
              <a:rPr sz="1900" spc="-11" dirty="0">
                <a:latin typeface="Calibri"/>
                <a:cs typeface="Calibri"/>
              </a:rPr>
              <a:t>Windows </a:t>
            </a:r>
            <a:r>
              <a:rPr sz="1900" spc="-5" dirty="0">
                <a:latin typeface="Calibri"/>
                <a:cs typeface="Calibri"/>
              </a:rPr>
              <a:t>and Unix files&lt;/li&gt;</a:t>
            </a:r>
            <a:endParaRPr sz="1900">
              <a:latin typeface="Calibri"/>
              <a:cs typeface="Calibri"/>
            </a:endParaRPr>
          </a:p>
          <a:p>
            <a:pPr marR="8209959" algn="ctr"/>
            <a:r>
              <a:rPr sz="1900" spc="-5" dirty="0">
                <a:latin typeface="Calibri"/>
                <a:cs typeface="Calibri"/>
              </a:rPr>
              <a:t>&lt;/ul&gt;</a:t>
            </a:r>
            <a:endParaRPr sz="1900">
              <a:latin typeface="Calibri"/>
              <a:cs typeface="Calibri"/>
            </a:endParaRPr>
          </a:p>
          <a:p>
            <a:pPr marR="8125310" algn="ctr"/>
            <a:r>
              <a:rPr sz="1900" spc="-11" dirty="0">
                <a:latin typeface="Calibri"/>
                <a:cs typeface="Calibri"/>
              </a:rPr>
              <a:t>&lt;/body&gt;</a:t>
            </a:r>
            <a:endParaRPr sz="1900">
              <a:latin typeface="Calibri"/>
              <a:cs typeface="Calibri"/>
            </a:endParaRPr>
          </a:p>
          <a:p>
            <a:pPr marL="15114"/>
            <a:r>
              <a:rPr sz="1900" spc="-11" dirty="0">
                <a:latin typeface="Calibri"/>
                <a:cs typeface="Calibri"/>
              </a:rPr>
              <a:t>&lt;/html&gt;</a:t>
            </a:r>
            <a:endParaRPr sz="19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718906" y="2480192"/>
            <a:ext cx="6052036" cy="381328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1711771" y="6620129"/>
            <a:ext cx="274319" cy="2180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114">
              <a:lnSpc>
                <a:spcPts val="1709"/>
              </a:lnSpc>
            </a:pP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18</a:t>
            </a:r>
            <a:endParaRPr sz="16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00506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19025" y="132588"/>
            <a:ext cx="10635487" cy="5425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11388" y="118640"/>
            <a:ext cx="8484447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lang="vi-VN" spc="-11" dirty="0"/>
              <a:t>DANH SÁCH KHÔNG </a:t>
            </a:r>
            <a:r>
              <a:rPr lang="vi-VN" spc="-30" dirty="0"/>
              <a:t>CÓ </a:t>
            </a:r>
            <a:r>
              <a:rPr lang="vi-VN" spc="-5" dirty="0"/>
              <a:t>THỨ TỰ</a:t>
            </a:r>
            <a:r>
              <a:rPr lang="vi-VN" spc="41" dirty="0"/>
              <a:t> </a:t>
            </a:r>
            <a:r>
              <a:rPr lang="vi-VN" dirty="0" smtClean="0"/>
              <a:t>2-3</a:t>
            </a:r>
            <a:endParaRPr lang="vi-VN"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idx="12"/>
          </p:nvPr>
        </p:nvSpPr>
        <p:spPr>
          <a:xfrm>
            <a:off x="11582404" y="6530874"/>
            <a:ext cx="533398" cy="2180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709"/>
              </a:lnSpc>
            </a:pPr>
            <a:fld id="{81D60167-4931-47E6-BA6A-407CBD079E47}" type="slidenum">
              <a:rPr dirty="0"/>
              <a:pPr marL="30231">
                <a:lnSpc>
                  <a:spcPts val="1709"/>
                </a:lnSpc>
              </a:pPr>
              <a:t>19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755225" y="708453"/>
            <a:ext cx="10926235" cy="6413594"/>
          </a:xfrm>
          <a:prstGeom prst="rect">
            <a:avLst/>
          </a:prstGeom>
        </p:spPr>
        <p:txBody>
          <a:bodyPr vert="horz" wrap="square" lIns="0" tIns="148887" rIns="0" bIns="0" rtlCol="0">
            <a:spAutoFit/>
          </a:bodyPr>
          <a:lstStyle/>
          <a:p>
            <a:pPr marL="341610" indent="-326493">
              <a:spcBef>
                <a:spcPts val="1172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2364" algn="l"/>
              </a:tabLst>
            </a:pPr>
            <a:r>
              <a:rPr dirty="0">
                <a:latin typeface="Calibri"/>
                <a:cs typeface="Calibri"/>
              </a:rPr>
              <a:t>Thuộc</a:t>
            </a:r>
            <a:r>
              <a:rPr spc="23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tính</a:t>
            </a:r>
            <a:r>
              <a:rPr spc="23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list-style-type</a:t>
            </a:r>
            <a:r>
              <a:rPr spc="22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quy</a:t>
            </a:r>
            <a:r>
              <a:rPr spc="214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định</a:t>
            </a:r>
            <a:r>
              <a:rPr spc="23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các</a:t>
            </a:r>
            <a:r>
              <a:rPr spc="23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loại</a:t>
            </a:r>
            <a:r>
              <a:rPr spc="23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ký</a:t>
            </a:r>
            <a:r>
              <a:rPr spc="22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hiệu</a:t>
            </a:r>
            <a:r>
              <a:rPr spc="220" dirty="0">
                <a:latin typeface="Calibri"/>
                <a:cs typeface="Calibri"/>
              </a:rPr>
              <a:t> </a:t>
            </a:r>
            <a:r>
              <a:rPr spc="5" dirty="0">
                <a:latin typeface="Calibri"/>
                <a:cs typeface="Calibri"/>
              </a:rPr>
              <a:t>đầu</a:t>
            </a:r>
            <a:r>
              <a:rPr spc="22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dong</a:t>
            </a:r>
            <a:r>
              <a:rPr spc="214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được</a:t>
            </a:r>
            <a:r>
              <a:rPr spc="239" dirty="0">
                <a:latin typeface="Calibri"/>
                <a:cs typeface="Calibri"/>
              </a:rPr>
              <a:t> </a:t>
            </a:r>
            <a:r>
              <a:rPr spc="5" dirty="0">
                <a:latin typeface="Calibri"/>
                <a:cs typeface="Calibri"/>
              </a:rPr>
              <a:t>áp</a:t>
            </a:r>
            <a:r>
              <a:rPr spc="22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dụng</a:t>
            </a:r>
            <a:r>
              <a:rPr spc="214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cho</a:t>
            </a:r>
            <a:endParaRPr>
              <a:latin typeface="Calibri"/>
              <a:cs typeface="Calibri"/>
            </a:endParaRPr>
          </a:p>
          <a:p>
            <a:pPr marL="341610">
              <a:spcBef>
                <a:spcPts val="1058"/>
              </a:spcBef>
            </a:pPr>
            <a:r>
              <a:rPr spc="5" dirty="0">
                <a:latin typeface="Calibri"/>
                <a:cs typeface="Calibri"/>
              </a:rPr>
              <a:t>một </a:t>
            </a:r>
            <a:r>
              <a:rPr dirty="0">
                <a:latin typeface="Calibri"/>
                <a:cs typeface="Calibri"/>
              </a:rPr>
              <a:t>danh sách </a:t>
            </a:r>
            <a:r>
              <a:rPr spc="5" dirty="0">
                <a:latin typeface="Calibri"/>
                <a:cs typeface="Calibri"/>
              </a:rPr>
              <a:t>không </a:t>
            </a:r>
            <a:r>
              <a:rPr dirty="0">
                <a:latin typeface="Calibri"/>
                <a:cs typeface="Calibri"/>
              </a:rPr>
              <a:t>có </a:t>
            </a:r>
            <a:r>
              <a:rPr spc="5" dirty="0">
                <a:latin typeface="Calibri"/>
                <a:cs typeface="Calibri"/>
              </a:rPr>
              <a:t>thứ</a:t>
            </a:r>
            <a:r>
              <a:rPr spc="11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tự.</a:t>
            </a:r>
            <a:endParaRPr>
              <a:latin typeface="Calibri"/>
              <a:cs typeface="Calibri"/>
            </a:endParaRPr>
          </a:p>
          <a:p>
            <a:pPr marL="341610" indent="-326493">
              <a:spcBef>
                <a:spcPts val="1357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2364" algn="l"/>
              </a:tabLst>
            </a:pPr>
            <a:r>
              <a:rPr dirty="0">
                <a:latin typeface="Calibri"/>
                <a:cs typeface="Calibri"/>
              </a:rPr>
              <a:t>Có </a:t>
            </a:r>
            <a:r>
              <a:rPr spc="5" dirty="0">
                <a:latin typeface="Calibri"/>
                <a:cs typeface="Calibri"/>
              </a:rPr>
              <a:t>3 </a:t>
            </a:r>
            <a:r>
              <a:rPr dirty="0">
                <a:latin typeface="Calibri"/>
                <a:cs typeface="Calibri"/>
              </a:rPr>
              <a:t>loại </a:t>
            </a:r>
            <a:r>
              <a:rPr spc="5" dirty="0">
                <a:latin typeface="Calibri"/>
                <a:cs typeface="Calibri"/>
              </a:rPr>
              <a:t>như</a:t>
            </a:r>
            <a:r>
              <a:rPr spc="-28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sau:</a:t>
            </a:r>
            <a:endParaRPr>
              <a:latin typeface="Calibri"/>
              <a:cs typeface="Calibri"/>
            </a:endParaRPr>
          </a:p>
          <a:p>
            <a:pPr marL="885765" lvl="1" indent="-326493">
              <a:spcBef>
                <a:spcPts val="469"/>
              </a:spcBef>
              <a:buClr>
                <a:srgbClr val="AC1317"/>
              </a:buClr>
              <a:buSzPct val="150000"/>
              <a:buFont typeface="Wingdings"/>
              <a:buChar char=""/>
              <a:tabLst>
                <a:tab pos="885765" algn="l"/>
                <a:tab pos="886522" algn="l"/>
              </a:tabLst>
            </a:pPr>
            <a:r>
              <a:rPr sz="1900" spc="-11" dirty="0">
                <a:latin typeface="Calibri"/>
                <a:cs typeface="Calibri"/>
              </a:rPr>
              <a:t>Disc</a:t>
            </a:r>
            <a:endParaRPr sz="1900">
              <a:latin typeface="Calibri"/>
              <a:cs typeface="Calibri"/>
            </a:endParaRPr>
          </a:p>
          <a:p>
            <a:pPr marL="885765" lvl="1" indent="-326493">
              <a:buClr>
                <a:srgbClr val="AC1317"/>
              </a:buClr>
              <a:buSzPct val="150000"/>
              <a:buFont typeface="Wingdings"/>
              <a:buChar char=""/>
              <a:tabLst>
                <a:tab pos="885765" algn="l"/>
                <a:tab pos="886522" algn="l"/>
              </a:tabLst>
            </a:pPr>
            <a:r>
              <a:rPr sz="1900" spc="-11" dirty="0">
                <a:latin typeface="Calibri"/>
                <a:cs typeface="Calibri"/>
              </a:rPr>
              <a:t>Square</a:t>
            </a:r>
            <a:endParaRPr sz="1900">
              <a:latin typeface="Calibri"/>
              <a:cs typeface="Calibri"/>
            </a:endParaRPr>
          </a:p>
          <a:p>
            <a:pPr marL="885765" lvl="1" indent="-326493">
              <a:spcBef>
                <a:spcPts val="5"/>
              </a:spcBef>
              <a:buClr>
                <a:srgbClr val="AC1317"/>
              </a:buClr>
              <a:buSzPct val="150000"/>
              <a:buFont typeface="Wingdings"/>
              <a:buChar char=""/>
              <a:tabLst>
                <a:tab pos="885765" algn="l"/>
                <a:tab pos="886522" algn="l"/>
              </a:tabLst>
            </a:pPr>
            <a:r>
              <a:rPr sz="1900" spc="-11" dirty="0">
                <a:latin typeface="Calibri"/>
                <a:cs typeface="Calibri"/>
              </a:rPr>
              <a:t>circle</a:t>
            </a:r>
            <a:endParaRPr sz="1900">
              <a:latin typeface="Calibri"/>
              <a:cs typeface="Calibri"/>
            </a:endParaRPr>
          </a:p>
          <a:p>
            <a:pPr marL="341610" indent="-326493">
              <a:spcBef>
                <a:spcPts val="887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2364" algn="l"/>
              </a:tabLst>
            </a:pPr>
            <a:r>
              <a:rPr dirty="0">
                <a:latin typeface="Calibri"/>
                <a:cs typeface="Calibri"/>
              </a:rPr>
              <a:t>Giá trị </a:t>
            </a:r>
            <a:r>
              <a:rPr spc="5" dirty="0">
                <a:latin typeface="Calibri"/>
                <a:cs typeface="Calibri"/>
              </a:rPr>
              <a:t>mặc định </a:t>
            </a:r>
            <a:r>
              <a:rPr dirty="0">
                <a:latin typeface="Calibri"/>
                <a:cs typeface="Calibri"/>
              </a:rPr>
              <a:t>là disc, nếu </a:t>
            </a:r>
            <a:r>
              <a:rPr spc="5" dirty="0">
                <a:latin typeface="Calibri"/>
                <a:cs typeface="Calibri"/>
              </a:rPr>
              <a:t>thuộc </a:t>
            </a:r>
            <a:r>
              <a:rPr dirty="0">
                <a:latin typeface="Calibri"/>
                <a:cs typeface="Calibri"/>
              </a:rPr>
              <a:t>tính list-style-type không chỉ</a:t>
            </a:r>
            <a:r>
              <a:rPr spc="-35" dirty="0">
                <a:latin typeface="Calibri"/>
                <a:cs typeface="Calibri"/>
              </a:rPr>
              <a:t> </a:t>
            </a:r>
            <a:r>
              <a:rPr spc="-49" dirty="0">
                <a:latin typeface="Calibri"/>
                <a:cs typeface="Calibri"/>
              </a:rPr>
              <a:t>ra</a:t>
            </a:r>
            <a:endParaRPr>
              <a:latin typeface="Calibri"/>
              <a:cs typeface="Calibri"/>
            </a:endParaRPr>
          </a:p>
          <a:p>
            <a:pPr marL="341610" indent="-326493">
              <a:spcBef>
                <a:spcPts val="315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2364" algn="l"/>
              </a:tabLst>
            </a:pPr>
            <a:r>
              <a:rPr spc="-5" dirty="0">
                <a:latin typeface="Calibri"/>
                <a:cs typeface="Calibri"/>
              </a:rPr>
              <a:t>Xem </a:t>
            </a:r>
            <a:r>
              <a:rPr spc="5" dirty="0">
                <a:latin typeface="Calibri"/>
                <a:cs typeface="Calibri"/>
              </a:rPr>
              <a:t>đoạn mã</a:t>
            </a:r>
            <a:r>
              <a:rPr spc="-4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sau.</a:t>
            </a:r>
            <a:endParaRPr>
              <a:latin typeface="Calibri"/>
              <a:cs typeface="Calibri"/>
            </a:endParaRPr>
          </a:p>
          <a:p>
            <a:pPr marL="341610">
              <a:spcBef>
                <a:spcPts val="1058"/>
              </a:spcBef>
            </a:pPr>
            <a:r>
              <a:rPr sz="1400" spc="-5" dirty="0">
                <a:latin typeface="Calibri"/>
                <a:cs typeface="Calibri"/>
              </a:rPr>
              <a:t>&lt;!DOCTYPE</a:t>
            </a:r>
            <a:r>
              <a:rPr sz="140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html&gt;</a:t>
            </a:r>
            <a:endParaRPr sz="1400">
              <a:latin typeface="Calibri"/>
              <a:cs typeface="Calibri"/>
            </a:endParaRPr>
          </a:p>
          <a:p>
            <a:pPr marL="341610"/>
            <a:r>
              <a:rPr sz="1400" spc="-5" dirty="0">
                <a:latin typeface="Calibri"/>
                <a:cs typeface="Calibri"/>
              </a:rPr>
              <a:t>&lt;html&gt;</a:t>
            </a:r>
            <a:endParaRPr sz="1400">
              <a:latin typeface="Calibri"/>
              <a:cs typeface="Calibri"/>
            </a:endParaRPr>
          </a:p>
          <a:p>
            <a:pPr marL="341610"/>
            <a:r>
              <a:rPr sz="1400" dirty="0">
                <a:latin typeface="Calibri"/>
                <a:cs typeface="Calibri"/>
              </a:rPr>
              <a:t>&lt;head&gt;</a:t>
            </a:r>
            <a:endParaRPr sz="1400">
              <a:latin typeface="Calibri"/>
              <a:cs typeface="Calibri"/>
            </a:endParaRPr>
          </a:p>
          <a:p>
            <a:pPr marL="341610"/>
            <a:r>
              <a:rPr sz="1400" spc="-5" dirty="0">
                <a:latin typeface="Calibri"/>
                <a:cs typeface="Calibri"/>
              </a:rPr>
              <a:t>&lt;title&gt;Wild</a:t>
            </a:r>
            <a:r>
              <a:rPr sz="1400" spc="-41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Animals&lt;/title&gt;</a:t>
            </a:r>
            <a:endParaRPr sz="1400">
              <a:latin typeface="Calibri"/>
              <a:cs typeface="Calibri"/>
            </a:endParaRPr>
          </a:p>
          <a:p>
            <a:pPr marL="341610"/>
            <a:r>
              <a:rPr sz="1400" spc="-5" dirty="0">
                <a:latin typeface="Calibri"/>
                <a:cs typeface="Calibri"/>
              </a:rPr>
              <a:t>&lt;/head&gt;</a:t>
            </a:r>
            <a:endParaRPr sz="1400">
              <a:latin typeface="Calibri"/>
              <a:cs typeface="Calibri"/>
            </a:endParaRPr>
          </a:p>
          <a:p>
            <a:pPr marL="341610"/>
            <a:r>
              <a:rPr sz="1400" spc="-5" dirty="0">
                <a:latin typeface="Calibri"/>
                <a:cs typeface="Calibri"/>
              </a:rPr>
              <a:t>&lt;body&gt;</a:t>
            </a:r>
            <a:endParaRPr sz="1400">
              <a:latin typeface="Calibri"/>
              <a:cs typeface="Calibri"/>
            </a:endParaRPr>
          </a:p>
          <a:p>
            <a:pPr marL="341610"/>
            <a:r>
              <a:rPr sz="1400" spc="-5" dirty="0">
                <a:latin typeface="Calibri"/>
                <a:cs typeface="Calibri"/>
              </a:rPr>
              <a:t>&lt;h2&gt;Wild</a:t>
            </a:r>
            <a:r>
              <a:rPr sz="1400" spc="-41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Animals&lt;/h2&gt;</a:t>
            </a:r>
            <a:endParaRPr sz="1400">
              <a:latin typeface="Calibri"/>
              <a:cs typeface="Calibri"/>
            </a:endParaRPr>
          </a:p>
          <a:p>
            <a:pPr marL="341610"/>
            <a:r>
              <a:rPr sz="1400" dirty="0">
                <a:latin typeface="Calibri"/>
                <a:cs typeface="Calibri"/>
              </a:rPr>
              <a:t>&lt;ul</a:t>
            </a:r>
            <a:r>
              <a:rPr sz="1400" spc="-19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style=”list-style-type:square”&gt;</a:t>
            </a:r>
            <a:endParaRPr sz="1400">
              <a:latin typeface="Calibri"/>
              <a:cs typeface="Calibri"/>
            </a:endParaRPr>
          </a:p>
          <a:p>
            <a:pPr marL="341610"/>
            <a:r>
              <a:rPr sz="1400" spc="-5" dirty="0">
                <a:latin typeface="Calibri"/>
                <a:cs typeface="Calibri"/>
              </a:rPr>
              <a:t>&lt;li&gt;Lion&lt;/li&gt;</a:t>
            </a:r>
            <a:endParaRPr sz="1400">
              <a:latin typeface="Calibri"/>
              <a:cs typeface="Calibri"/>
            </a:endParaRPr>
          </a:p>
          <a:p>
            <a:pPr marL="341610"/>
            <a:r>
              <a:rPr sz="1400" spc="-5" dirty="0">
                <a:latin typeface="Calibri"/>
                <a:cs typeface="Calibri"/>
              </a:rPr>
              <a:t>&lt;li&gt;Tiger&lt;/li&gt;</a:t>
            </a:r>
            <a:endParaRPr sz="1400">
              <a:latin typeface="Calibri"/>
              <a:cs typeface="Calibri"/>
            </a:endParaRPr>
          </a:p>
          <a:p>
            <a:pPr marL="341610"/>
            <a:r>
              <a:rPr sz="1400" spc="-5" dirty="0">
                <a:latin typeface="Calibri"/>
                <a:cs typeface="Calibri"/>
              </a:rPr>
              <a:t>&lt;li&gt;Leopard&lt;/li&gt;</a:t>
            </a:r>
            <a:endParaRPr sz="1400">
              <a:latin typeface="Calibri"/>
              <a:cs typeface="Calibri"/>
            </a:endParaRPr>
          </a:p>
          <a:p>
            <a:pPr marL="341610">
              <a:spcBef>
                <a:spcPts val="5"/>
              </a:spcBef>
            </a:pPr>
            <a:r>
              <a:rPr sz="1400" spc="-11" dirty="0">
                <a:latin typeface="Calibri"/>
                <a:cs typeface="Calibri"/>
              </a:rPr>
              <a:t>&lt;li&gt;Wolf&lt;/li&gt;</a:t>
            </a:r>
            <a:endParaRPr sz="1400">
              <a:latin typeface="Calibri"/>
              <a:cs typeface="Calibri"/>
            </a:endParaRPr>
          </a:p>
          <a:p>
            <a:pPr marL="341610"/>
            <a:r>
              <a:rPr sz="1400" dirty="0">
                <a:latin typeface="Calibri"/>
                <a:cs typeface="Calibri"/>
              </a:rPr>
              <a:t>&lt;/ul&gt;</a:t>
            </a:r>
            <a:endParaRPr sz="1400">
              <a:latin typeface="Calibri"/>
              <a:cs typeface="Calibri"/>
            </a:endParaRPr>
          </a:p>
          <a:p>
            <a:pPr marL="341610"/>
            <a:r>
              <a:rPr sz="1400" spc="-5" dirty="0">
                <a:latin typeface="Calibri"/>
                <a:cs typeface="Calibri"/>
              </a:rPr>
              <a:t>&lt;/body&gt;</a:t>
            </a:r>
            <a:endParaRPr sz="1400">
              <a:latin typeface="Calibri"/>
              <a:cs typeface="Calibri"/>
            </a:endParaRPr>
          </a:p>
          <a:p>
            <a:pPr marL="341610">
              <a:spcBef>
                <a:spcPts val="673"/>
              </a:spcBef>
            </a:pPr>
            <a:r>
              <a:rPr sz="1400" spc="-5" dirty="0">
                <a:latin typeface="Calibri"/>
                <a:cs typeface="Calibri"/>
              </a:rPr>
              <a:t>&lt;/html&gt;</a:t>
            </a:r>
            <a:endParaRPr sz="14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74532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5825" y="86869"/>
            <a:ext cx="11757152" cy="66446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6400" y="28469"/>
            <a:ext cx="6092612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lang="vi-VN" spc="-5" dirty="0"/>
              <a:t>MỤC</a:t>
            </a:r>
            <a:r>
              <a:rPr lang="vi-VN" spc="-84" dirty="0"/>
              <a:t> </a:t>
            </a:r>
            <a:r>
              <a:rPr lang="vi-VN" spc="-5" dirty="0"/>
              <a:t>TIÊU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idx="12"/>
          </p:nvPr>
        </p:nvSpPr>
        <p:spPr>
          <a:xfrm>
            <a:off x="11582404" y="6530874"/>
            <a:ext cx="533398" cy="2180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709"/>
              </a:lnSpc>
            </a:pPr>
            <a:fld id="{81D60167-4931-47E6-BA6A-407CBD079E47}" type="slidenum">
              <a:rPr dirty="0"/>
              <a:pPr marL="30231">
                <a:lnSpc>
                  <a:spcPts val="1709"/>
                </a:lnSpc>
              </a:pPr>
              <a:t>2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653625" y="1070420"/>
            <a:ext cx="9748520" cy="3208744"/>
          </a:xfrm>
          <a:prstGeom prst="rect">
            <a:avLst/>
          </a:prstGeom>
        </p:spPr>
        <p:txBody>
          <a:bodyPr vert="horz" wrap="square" lIns="0" tIns="40812" rIns="0" bIns="0" rtlCol="0">
            <a:spAutoFit/>
          </a:bodyPr>
          <a:lstStyle/>
          <a:p>
            <a:pPr marL="341610" indent="-326493">
              <a:spcBef>
                <a:spcPts val="320"/>
              </a:spcBef>
              <a:buClr>
                <a:srgbClr val="AC1317"/>
              </a:buClr>
              <a:buSzPct val="152380"/>
              <a:buFont typeface="Wingdings"/>
              <a:buChar char=""/>
              <a:tabLst>
                <a:tab pos="341610" algn="l"/>
              </a:tabLst>
            </a:pPr>
            <a:r>
              <a:rPr sz="2400" spc="5" dirty="0">
                <a:latin typeface="Calibri"/>
                <a:cs typeface="Calibri"/>
              </a:rPr>
              <a:t>Giải </a:t>
            </a:r>
            <a:r>
              <a:rPr sz="2400" spc="11" dirty="0">
                <a:latin typeface="Calibri"/>
                <a:cs typeface="Calibri"/>
              </a:rPr>
              <a:t>thích thẻ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11" dirty="0">
                <a:latin typeface="Calibri"/>
                <a:cs typeface="Calibri"/>
              </a:rPr>
              <a:t>heading</a:t>
            </a:r>
            <a:endParaRPr sz="2400">
              <a:latin typeface="Calibri"/>
              <a:cs typeface="Calibri"/>
            </a:endParaRPr>
          </a:p>
          <a:p>
            <a:pPr marL="341610" indent="-326493">
              <a:spcBef>
                <a:spcPts val="1571"/>
              </a:spcBef>
              <a:buClr>
                <a:srgbClr val="AC1317"/>
              </a:buClr>
              <a:buSzPct val="152380"/>
              <a:buFont typeface="Wingdings"/>
              <a:buChar char=""/>
              <a:tabLst>
                <a:tab pos="341610" algn="l"/>
              </a:tabLst>
            </a:pPr>
            <a:r>
              <a:rPr sz="2400" spc="5" dirty="0">
                <a:latin typeface="Calibri"/>
                <a:cs typeface="Calibri"/>
              </a:rPr>
              <a:t>Giải </a:t>
            </a:r>
            <a:r>
              <a:rPr sz="2400" spc="11" dirty="0">
                <a:latin typeface="Calibri"/>
                <a:cs typeface="Calibri"/>
              </a:rPr>
              <a:t>thích </a:t>
            </a:r>
            <a:r>
              <a:rPr sz="2400" dirty="0">
                <a:latin typeface="Calibri"/>
                <a:cs typeface="Calibri"/>
              </a:rPr>
              <a:t>các </a:t>
            </a:r>
            <a:r>
              <a:rPr sz="2400" spc="11" dirty="0">
                <a:latin typeface="Calibri"/>
                <a:cs typeface="Calibri"/>
              </a:rPr>
              <a:t>thẻ khác nhau </a:t>
            </a:r>
            <a:r>
              <a:rPr sz="2400" spc="5" dirty="0">
                <a:latin typeface="Calibri"/>
                <a:cs typeface="Calibri"/>
              </a:rPr>
              <a:t>liên </a:t>
            </a:r>
            <a:r>
              <a:rPr sz="2400" spc="11" dirty="0">
                <a:latin typeface="Calibri"/>
                <a:cs typeface="Calibri"/>
              </a:rPr>
              <a:t>quan đến định</a:t>
            </a:r>
            <a:r>
              <a:rPr sz="2400" spc="-19" dirty="0">
                <a:latin typeface="Calibri"/>
                <a:cs typeface="Calibri"/>
              </a:rPr>
              <a:t> </a:t>
            </a:r>
            <a:r>
              <a:rPr sz="2400" spc="11" dirty="0">
                <a:latin typeface="Calibri"/>
                <a:cs typeface="Calibri"/>
              </a:rPr>
              <a:t>dạng</a:t>
            </a:r>
            <a:endParaRPr sz="2400">
              <a:latin typeface="Calibri"/>
              <a:cs typeface="Calibri"/>
            </a:endParaRPr>
          </a:p>
          <a:p>
            <a:pPr marL="341610" indent="-326493">
              <a:spcBef>
                <a:spcPts val="3291"/>
              </a:spcBef>
              <a:buClr>
                <a:srgbClr val="AC1317"/>
              </a:buClr>
              <a:buSzPct val="152380"/>
              <a:buFont typeface="Wingdings"/>
              <a:buChar char=""/>
              <a:tabLst>
                <a:tab pos="341610" algn="l"/>
              </a:tabLst>
            </a:pPr>
            <a:r>
              <a:rPr sz="2400" spc="5" dirty="0">
                <a:latin typeface="Calibri"/>
                <a:cs typeface="Calibri"/>
              </a:rPr>
              <a:t>Giải </a:t>
            </a:r>
            <a:r>
              <a:rPr sz="2400" spc="11" dirty="0">
                <a:latin typeface="Calibri"/>
                <a:cs typeface="Calibri"/>
              </a:rPr>
              <a:t>thích </a:t>
            </a:r>
            <a:r>
              <a:rPr sz="2400" dirty="0">
                <a:latin typeface="Calibri"/>
                <a:cs typeface="Calibri"/>
              </a:rPr>
              <a:t>các </a:t>
            </a:r>
            <a:r>
              <a:rPr sz="2400" spc="-5" dirty="0">
                <a:latin typeface="Calibri"/>
                <a:cs typeface="Calibri"/>
              </a:rPr>
              <a:t>font </a:t>
            </a:r>
            <a:r>
              <a:rPr sz="2400" spc="11" dirty="0">
                <a:latin typeface="Calibri"/>
                <a:cs typeface="Calibri"/>
              </a:rPr>
              <a:t>chữ đơn, </a:t>
            </a:r>
            <a:r>
              <a:rPr sz="2400" dirty="0">
                <a:latin typeface="Calibri"/>
                <a:cs typeface="Calibri"/>
              </a:rPr>
              <a:t>văn </a:t>
            </a:r>
            <a:r>
              <a:rPr sz="2400" spc="11" dirty="0">
                <a:latin typeface="Calibri"/>
                <a:cs typeface="Calibri"/>
              </a:rPr>
              <a:t>bản định dạng </a:t>
            </a:r>
            <a:r>
              <a:rPr sz="2400" spc="5" dirty="0">
                <a:latin typeface="Calibri"/>
                <a:cs typeface="Calibri"/>
              </a:rPr>
              <a:t>sẵn, </a:t>
            </a:r>
            <a:r>
              <a:rPr sz="2400" spc="-5" dirty="0">
                <a:latin typeface="Calibri"/>
                <a:cs typeface="Calibri"/>
              </a:rPr>
              <a:t>và </a:t>
            </a:r>
            <a:r>
              <a:rPr sz="2400" spc="11" dirty="0">
                <a:latin typeface="Calibri"/>
                <a:cs typeface="Calibri"/>
              </a:rPr>
              <a:t>thẻ</a:t>
            </a:r>
            <a:r>
              <a:rPr sz="2400" spc="358" dirty="0">
                <a:latin typeface="Calibri"/>
                <a:cs typeface="Calibri"/>
              </a:rPr>
              <a:t> </a:t>
            </a:r>
            <a:r>
              <a:rPr sz="2400" spc="5" dirty="0">
                <a:latin typeface="Calibri"/>
                <a:cs typeface="Calibri"/>
              </a:rPr>
              <a:t>khối.</a:t>
            </a:r>
            <a:endParaRPr sz="2400">
              <a:latin typeface="Calibri"/>
              <a:cs typeface="Calibri"/>
            </a:endParaRPr>
          </a:p>
          <a:p>
            <a:pPr marL="341610" indent="-326493">
              <a:spcBef>
                <a:spcPts val="2143"/>
              </a:spcBef>
              <a:buClr>
                <a:srgbClr val="AC1317"/>
              </a:buClr>
              <a:buSzPct val="152380"/>
              <a:buFont typeface="Wingdings"/>
              <a:buChar char=""/>
              <a:tabLst>
                <a:tab pos="341610" algn="l"/>
              </a:tabLst>
            </a:pPr>
            <a:r>
              <a:rPr sz="2400" spc="19" dirty="0">
                <a:latin typeface="Calibri"/>
                <a:cs typeface="Calibri"/>
              </a:rPr>
              <a:t>Mô </a:t>
            </a:r>
            <a:r>
              <a:rPr sz="2400" dirty="0">
                <a:latin typeface="Calibri"/>
                <a:cs typeface="Calibri"/>
              </a:rPr>
              <a:t>tả các </a:t>
            </a:r>
            <a:r>
              <a:rPr sz="2400" spc="5" dirty="0">
                <a:latin typeface="Calibri"/>
                <a:cs typeface="Calibri"/>
              </a:rPr>
              <a:t>loại </a:t>
            </a:r>
            <a:r>
              <a:rPr sz="2400" spc="11" dirty="0">
                <a:latin typeface="Calibri"/>
                <a:cs typeface="Calibri"/>
              </a:rPr>
              <a:t>khác nhau của danh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5" dirty="0">
                <a:latin typeface="Calibri"/>
                <a:cs typeface="Calibri"/>
              </a:rPr>
              <a:t>sách</a:t>
            </a:r>
            <a:endParaRPr sz="2400">
              <a:latin typeface="Calibri"/>
              <a:cs typeface="Calibri"/>
            </a:endParaRPr>
          </a:p>
          <a:p>
            <a:pPr marL="341610" indent="-326493">
              <a:spcBef>
                <a:spcPts val="3285"/>
              </a:spcBef>
              <a:buClr>
                <a:srgbClr val="AC1317"/>
              </a:buClr>
              <a:buSzPct val="152380"/>
              <a:buFont typeface="Wingdings"/>
              <a:buChar char=""/>
              <a:tabLst>
                <a:tab pos="341610" algn="l"/>
              </a:tabLst>
            </a:pPr>
            <a:r>
              <a:rPr sz="2400" spc="5" dirty="0">
                <a:latin typeface="Calibri"/>
                <a:cs typeface="Calibri"/>
              </a:rPr>
              <a:t>Giải </a:t>
            </a:r>
            <a:r>
              <a:rPr sz="2400" spc="11" dirty="0">
                <a:latin typeface="Calibri"/>
                <a:cs typeface="Calibri"/>
              </a:rPr>
              <a:t>thích </a:t>
            </a:r>
            <a:r>
              <a:rPr sz="2400" dirty="0">
                <a:latin typeface="Calibri"/>
                <a:cs typeface="Calibri"/>
              </a:rPr>
              <a:t>các </a:t>
            </a:r>
            <a:r>
              <a:rPr sz="2400" spc="11" dirty="0">
                <a:latin typeface="Calibri"/>
                <a:cs typeface="Calibri"/>
              </a:rPr>
              <a:t>bước để </a:t>
            </a:r>
            <a:r>
              <a:rPr sz="2400" dirty="0">
                <a:latin typeface="Calibri"/>
                <a:cs typeface="Calibri"/>
              </a:rPr>
              <a:t>thay </a:t>
            </a:r>
            <a:r>
              <a:rPr sz="2400" spc="11" dirty="0">
                <a:latin typeface="Calibri"/>
                <a:cs typeface="Calibri"/>
              </a:rPr>
              <a:t>đổi màu nền </a:t>
            </a:r>
            <a:r>
              <a:rPr sz="2400" spc="-5" dirty="0">
                <a:latin typeface="Calibri"/>
                <a:cs typeface="Calibri"/>
              </a:rPr>
              <a:t>và </a:t>
            </a:r>
            <a:r>
              <a:rPr sz="2400" spc="11" dirty="0">
                <a:latin typeface="Calibri"/>
                <a:cs typeface="Calibri"/>
              </a:rPr>
              <a:t>hình</a:t>
            </a:r>
            <a:r>
              <a:rPr sz="2400" spc="-364" dirty="0">
                <a:latin typeface="Calibri"/>
                <a:cs typeface="Calibri"/>
              </a:rPr>
              <a:t> </a:t>
            </a:r>
            <a:r>
              <a:rPr sz="2400" spc="11" dirty="0">
                <a:latin typeface="Calibri"/>
                <a:cs typeface="Calibri"/>
              </a:rPr>
              <a:t>ảnh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/>
              <a:t>3</a:t>
            </a:r>
            <a:r>
              <a:rPr lang="vi-VN" smtClean="0"/>
              <a:t> -</a:t>
            </a:r>
            <a:r>
              <a:rPr lang="en-US" smtClean="0"/>
              <a:t> Định dạng văn bản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062482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19025" y="86869"/>
            <a:ext cx="10635487" cy="66446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11388" y="53311"/>
            <a:ext cx="8468361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lang="vi-VN" spc="-5" dirty="0"/>
              <a:t>DANH SÁCH </a:t>
            </a:r>
            <a:r>
              <a:rPr lang="vi-VN" spc="-11" dirty="0"/>
              <a:t>KHÔNG </a:t>
            </a:r>
            <a:r>
              <a:rPr lang="vi-VN" spc="-24" dirty="0"/>
              <a:t>CÓ </a:t>
            </a:r>
            <a:r>
              <a:rPr lang="vi-VN" spc="-5" dirty="0"/>
              <a:t>THỨ TỰ</a:t>
            </a:r>
            <a:r>
              <a:rPr lang="vi-VN" spc="-130" dirty="0"/>
              <a:t> </a:t>
            </a:r>
            <a:r>
              <a:rPr lang="vi-VN" spc="-5" dirty="0"/>
              <a:t>3-3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idx="12"/>
          </p:nvPr>
        </p:nvSpPr>
        <p:spPr>
          <a:xfrm>
            <a:off x="11582404" y="6530874"/>
            <a:ext cx="533398" cy="2180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709"/>
              </a:lnSpc>
            </a:pPr>
            <a:fld id="{81D60167-4931-47E6-BA6A-407CBD079E47}" type="slidenum">
              <a:rPr dirty="0"/>
              <a:pPr marL="30231">
                <a:lnSpc>
                  <a:spcPts val="1709"/>
                </a:lnSpc>
              </a:pPr>
              <a:t>20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755226" y="907170"/>
            <a:ext cx="4892039" cy="770928"/>
          </a:xfrm>
          <a:prstGeom prst="rect">
            <a:avLst/>
          </a:prstGeom>
        </p:spPr>
        <p:txBody>
          <a:bodyPr vert="horz" wrap="square" lIns="0" tIns="37032" rIns="0" bIns="0" rtlCol="0">
            <a:spAutoFit/>
          </a:bodyPr>
          <a:lstStyle/>
          <a:p>
            <a:pPr marL="341610" indent="-326493">
              <a:spcBef>
                <a:spcPts val="290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2364" algn="l"/>
              </a:tabLst>
            </a:pPr>
            <a:r>
              <a:rPr dirty="0">
                <a:latin typeface="Calibri"/>
                <a:cs typeface="Calibri"/>
              </a:rPr>
              <a:t>Thuộc tính list-style-type là</a:t>
            </a:r>
            <a:r>
              <a:rPr spc="-7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square.</a:t>
            </a:r>
            <a:endParaRPr>
              <a:latin typeface="Calibri"/>
              <a:cs typeface="Calibri"/>
            </a:endParaRPr>
          </a:p>
          <a:p>
            <a:pPr marL="341610" indent="-326493">
              <a:spcBef>
                <a:spcPts val="1357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2364" algn="l"/>
              </a:tabLst>
            </a:pPr>
            <a:r>
              <a:rPr dirty="0">
                <a:latin typeface="Calibri"/>
                <a:cs typeface="Calibri"/>
              </a:rPr>
              <a:t>Ví</a:t>
            </a:r>
            <a:r>
              <a:rPr spc="-19" dirty="0">
                <a:latin typeface="Calibri"/>
                <a:cs typeface="Calibri"/>
              </a:rPr>
              <a:t> </a:t>
            </a:r>
            <a:r>
              <a:rPr spc="5" dirty="0">
                <a:latin typeface="Calibri"/>
                <a:cs typeface="Calibri"/>
              </a:rPr>
              <a:t>dụ</a:t>
            </a:r>
            <a:endParaRPr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052065" y="2116835"/>
            <a:ext cx="6089904" cy="382676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/>
              <a:t>3</a:t>
            </a:r>
            <a:r>
              <a:rPr lang="vi-VN" smtClean="0"/>
              <a:t> -</a:t>
            </a:r>
            <a:r>
              <a:rPr lang="en-US" smtClean="0"/>
              <a:t> Định dạng văn bản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210876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5825" y="10669"/>
            <a:ext cx="11757152" cy="8168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8190" y="133321"/>
            <a:ext cx="7757159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lang="vi-VN" spc="-5" dirty="0"/>
              <a:t>DANH SÁCH TỰ ĐỊNH NGHĨA</a:t>
            </a:r>
            <a:r>
              <a:rPr lang="vi-VN" spc="-84" dirty="0"/>
              <a:t> </a:t>
            </a:r>
            <a:r>
              <a:rPr lang="vi-VN" spc="-5" dirty="0"/>
              <a:t>1-3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sldNum" idx="12"/>
          </p:nvPr>
        </p:nvSpPr>
        <p:spPr>
          <a:xfrm>
            <a:off x="11582404" y="6530874"/>
            <a:ext cx="533398" cy="2180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709"/>
              </a:lnSpc>
            </a:pPr>
            <a:fld id="{81D60167-4931-47E6-BA6A-407CBD079E47}" type="slidenum">
              <a:rPr dirty="0"/>
              <a:pPr marL="30231">
                <a:lnSpc>
                  <a:spcPts val="1709"/>
                </a:lnSpc>
              </a:pPr>
              <a:t>21</a:t>
            </a:fld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407417" y="2990850"/>
            <a:ext cx="11175999" cy="723900"/>
          </a:xfrm>
          <a:custGeom>
            <a:avLst/>
            <a:gdLst/>
            <a:ahLst/>
            <a:cxnLst/>
            <a:rect l="l" t="t" r="r" b="b"/>
            <a:pathLst>
              <a:path w="8382000" h="593089">
                <a:moveTo>
                  <a:pt x="8283194" y="0"/>
                </a:moveTo>
                <a:lnTo>
                  <a:pt x="98806" y="0"/>
                </a:lnTo>
                <a:lnTo>
                  <a:pt x="60345" y="7758"/>
                </a:lnTo>
                <a:lnTo>
                  <a:pt x="28938" y="28924"/>
                </a:lnTo>
                <a:lnTo>
                  <a:pt x="7764" y="60328"/>
                </a:lnTo>
                <a:lnTo>
                  <a:pt x="0" y="98805"/>
                </a:lnTo>
                <a:lnTo>
                  <a:pt x="0" y="494029"/>
                </a:lnTo>
                <a:lnTo>
                  <a:pt x="7764" y="532507"/>
                </a:lnTo>
                <a:lnTo>
                  <a:pt x="28938" y="563911"/>
                </a:lnTo>
                <a:lnTo>
                  <a:pt x="60345" y="585077"/>
                </a:lnTo>
                <a:lnTo>
                  <a:pt x="98806" y="592836"/>
                </a:lnTo>
                <a:lnTo>
                  <a:pt x="8283194" y="592836"/>
                </a:lnTo>
                <a:lnTo>
                  <a:pt x="8321671" y="585077"/>
                </a:lnTo>
                <a:lnTo>
                  <a:pt x="8353075" y="563911"/>
                </a:lnTo>
                <a:lnTo>
                  <a:pt x="8374241" y="532507"/>
                </a:lnTo>
                <a:lnTo>
                  <a:pt x="8382000" y="494029"/>
                </a:lnTo>
                <a:lnTo>
                  <a:pt x="8382000" y="98805"/>
                </a:lnTo>
                <a:lnTo>
                  <a:pt x="8374241" y="60328"/>
                </a:lnTo>
                <a:lnTo>
                  <a:pt x="8353075" y="28924"/>
                </a:lnTo>
                <a:lnTo>
                  <a:pt x="8321671" y="7758"/>
                </a:lnTo>
                <a:lnTo>
                  <a:pt x="8283194" y="0"/>
                </a:lnTo>
                <a:close/>
              </a:path>
            </a:pathLst>
          </a:custGeom>
          <a:solidFill>
            <a:srgbClr val="D9959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07417" y="4008883"/>
            <a:ext cx="11175999" cy="600711"/>
          </a:xfrm>
          <a:custGeom>
            <a:avLst/>
            <a:gdLst/>
            <a:ahLst/>
            <a:cxnLst/>
            <a:rect l="l" t="t" r="r" b="b"/>
            <a:pathLst>
              <a:path w="8382000" h="600710">
                <a:moveTo>
                  <a:pt x="8281924" y="0"/>
                </a:moveTo>
                <a:lnTo>
                  <a:pt x="100076" y="0"/>
                </a:lnTo>
                <a:lnTo>
                  <a:pt x="61121" y="7868"/>
                </a:lnTo>
                <a:lnTo>
                  <a:pt x="29311" y="29321"/>
                </a:lnTo>
                <a:lnTo>
                  <a:pt x="7864" y="61132"/>
                </a:lnTo>
                <a:lnTo>
                  <a:pt x="0" y="100075"/>
                </a:lnTo>
                <a:lnTo>
                  <a:pt x="0" y="500379"/>
                </a:lnTo>
                <a:lnTo>
                  <a:pt x="7864" y="539323"/>
                </a:lnTo>
                <a:lnTo>
                  <a:pt x="29311" y="571134"/>
                </a:lnTo>
                <a:lnTo>
                  <a:pt x="61121" y="592587"/>
                </a:lnTo>
                <a:lnTo>
                  <a:pt x="100076" y="600455"/>
                </a:lnTo>
                <a:lnTo>
                  <a:pt x="8281924" y="600455"/>
                </a:lnTo>
                <a:lnTo>
                  <a:pt x="8320867" y="592587"/>
                </a:lnTo>
                <a:lnTo>
                  <a:pt x="8352678" y="571134"/>
                </a:lnTo>
                <a:lnTo>
                  <a:pt x="8374131" y="539323"/>
                </a:lnTo>
                <a:lnTo>
                  <a:pt x="8382000" y="500379"/>
                </a:lnTo>
                <a:lnTo>
                  <a:pt x="8382000" y="100075"/>
                </a:lnTo>
                <a:lnTo>
                  <a:pt x="8374131" y="61132"/>
                </a:lnTo>
                <a:lnTo>
                  <a:pt x="8352678" y="29321"/>
                </a:lnTo>
                <a:lnTo>
                  <a:pt x="8320867" y="7868"/>
                </a:lnTo>
                <a:lnTo>
                  <a:pt x="8281924" y="0"/>
                </a:lnTo>
                <a:close/>
              </a:path>
            </a:pathLst>
          </a:custGeom>
          <a:solidFill>
            <a:srgbClr val="9BBA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07417" y="5036059"/>
            <a:ext cx="11175999" cy="690880"/>
          </a:xfrm>
          <a:custGeom>
            <a:avLst/>
            <a:gdLst/>
            <a:ahLst/>
            <a:cxnLst/>
            <a:rect l="l" t="t" r="r" b="b"/>
            <a:pathLst>
              <a:path w="8382000" h="690879">
                <a:moveTo>
                  <a:pt x="8266938" y="0"/>
                </a:moveTo>
                <a:lnTo>
                  <a:pt x="115061" y="0"/>
                </a:lnTo>
                <a:lnTo>
                  <a:pt x="70273" y="9048"/>
                </a:lnTo>
                <a:lnTo>
                  <a:pt x="33699" y="33718"/>
                </a:lnTo>
                <a:lnTo>
                  <a:pt x="9041" y="70294"/>
                </a:lnTo>
                <a:lnTo>
                  <a:pt x="0" y="115062"/>
                </a:lnTo>
                <a:lnTo>
                  <a:pt x="0" y="575310"/>
                </a:lnTo>
                <a:lnTo>
                  <a:pt x="9041" y="620077"/>
                </a:lnTo>
                <a:lnTo>
                  <a:pt x="33699" y="656653"/>
                </a:lnTo>
                <a:lnTo>
                  <a:pt x="70273" y="681323"/>
                </a:lnTo>
                <a:lnTo>
                  <a:pt x="115061" y="690372"/>
                </a:lnTo>
                <a:lnTo>
                  <a:pt x="8266938" y="690372"/>
                </a:lnTo>
                <a:lnTo>
                  <a:pt x="8311705" y="681323"/>
                </a:lnTo>
                <a:lnTo>
                  <a:pt x="8348281" y="656653"/>
                </a:lnTo>
                <a:lnTo>
                  <a:pt x="8372951" y="620077"/>
                </a:lnTo>
                <a:lnTo>
                  <a:pt x="8382000" y="575310"/>
                </a:lnTo>
                <a:lnTo>
                  <a:pt x="8382000" y="115062"/>
                </a:lnTo>
                <a:lnTo>
                  <a:pt x="8372951" y="70294"/>
                </a:lnTo>
                <a:lnTo>
                  <a:pt x="8348281" y="33718"/>
                </a:lnTo>
                <a:lnTo>
                  <a:pt x="8311705" y="9048"/>
                </a:lnTo>
                <a:lnTo>
                  <a:pt x="8266938" y="0"/>
                </a:lnTo>
                <a:close/>
              </a:path>
            </a:pathLst>
          </a:custGeom>
          <a:solidFill>
            <a:srgbClr val="B3A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519517" y="2985261"/>
            <a:ext cx="11353461" cy="2580066"/>
          </a:xfrm>
          <a:prstGeom prst="rect">
            <a:avLst/>
          </a:prstGeom>
        </p:spPr>
        <p:txBody>
          <a:bodyPr vert="horz" wrap="square" lIns="0" tIns="15114" rIns="0" bIns="0" rtlCol="0">
            <a:spAutoFit/>
          </a:bodyPr>
          <a:lstStyle/>
          <a:p>
            <a:pPr marL="15114">
              <a:lnSpc>
                <a:spcPts val="2458"/>
              </a:lnSpc>
              <a:spcBef>
                <a:spcPts val="119"/>
              </a:spcBef>
            </a:pPr>
            <a:r>
              <a:rPr spc="-5" dirty="0">
                <a:latin typeface="Calibri"/>
                <a:cs typeface="Calibri"/>
              </a:rPr>
              <a:t>DL </a:t>
            </a:r>
            <a:r>
              <a:rPr dirty="0">
                <a:latin typeface="Calibri"/>
                <a:cs typeface="Calibri"/>
              </a:rPr>
              <a:t>– </a:t>
            </a:r>
            <a:r>
              <a:rPr spc="-5" dirty="0">
                <a:latin typeface="Arial"/>
                <a:cs typeface="Arial"/>
              </a:rPr>
              <a:t>Là </a:t>
            </a:r>
            <a:r>
              <a:rPr spc="-5">
                <a:latin typeface="Arial"/>
                <a:cs typeface="Arial"/>
              </a:rPr>
              <a:t>một </a:t>
            </a:r>
            <a:r>
              <a:rPr lang="en-US" spc="-5" smtClean="0">
                <a:latin typeface="Arial"/>
                <a:cs typeface="Arial"/>
              </a:rPr>
              <a:t>phần tử </a:t>
            </a:r>
            <a:r>
              <a:rPr spc="-5" smtClean="0">
                <a:latin typeface="Arial"/>
                <a:cs typeface="Arial"/>
              </a:rPr>
              <a:t>container </a:t>
            </a:r>
            <a:r>
              <a:rPr spc="-5" dirty="0">
                <a:latin typeface="Arial"/>
                <a:cs typeface="Arial"/>
              </a:rPr>
              <a:t>bao gồm </a:t>
            </a:r>
            <a:r>
              <a:rPr dirty="0">
                <a:latin typeface="Arial"/>
                <a:cs typeface="Arial"/>
              </a:rPr>
              <a:t>các </a:t>
            </a:r>
            <a:r>
              <a:rPr spc="-5" dirty="0">
                <a:latin typeface="Arial"/>
                <a:cs typeface="Arial"/>
              </a:rPr>
              <a:t>DT </a:t>
            </a:r>
            <a:r>
              <a:rPr>
                <a:latin typeface="Arial"/>
                <a:cs typeface="Arial"/>
              </a:rPr>
              <a:t>và </a:t>
            </a:r>
            <a:r>
              <a:rPr lang="en-US" smtClean="0">
                <a:latin typeface="Arial"/>
                <a:cs typeface="Arial"/>
              </a:rPr>
              <a:t>phần tử </a:t>
            </a:r>
            <a:r>
              <a:rPr spc="-5" smtClean="0">
                <a:latin typeface="Arial"/>
                <a:cs typeface="Arial"/>
              </a:rPr>
              <a:t>DD </a:t>
            </a:r>
            <a:r>
              <a:rPr spc="-5" dirty="0">
                <a:latin typeface="Arial"/>
                <a:cs typeface="Arial"/>
              </a:rPr>
              <a:t>phụ. </a:t>
            </a:r>
            <a:r>
              <a:rPr spc="-11" dirty="0">
                <a:latin typeface="Arial"/>
                <a:cs typeface="Arial"/>
              </a:rPr>
              <a:t>Xác </a:t>
            </a:r>
            <a:r>
              <a:rPr spc="-5" dirty="0">
                <a:latin typeface="Arial"/>
                <a:cs typeface="Arial"/>
              </a:rPr>
              <a:t>định</a:t>
            </a:r>
            <a:r>
              <a:rPr spc="19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rằng</a:t>
            </a:r>
            <a:endParaRPr dirty="0">
              <a:latin typeface="Arial"/>
              <a:cs typeface="Arial"/>
            </a:endParaRPr>
          </a:p>
          <a:p>
            <a:pPr marL="15114">
              <a:lnSpc>
                <a:spcPts val="2458"/>
              </a:lnSpc>
            </a:pPr>
            <a:r>
              <a:rPr spc="-11" dirty="0">
                <a:latin typeface="Arial"/>
                <a:cs typeface="Arial"/>
              </a:rPr>
              <a:t>danh </a:t>
            </a:r>
            <a:r>
              <a:rPr spc="-5" dirty="0">
                <a:latin typeface="Arial"/>
                <a:cs typeface="Arial"/>
              </a:rPr>
              <a:t>sách </a:t>
            </a:r>
            <a:r>
              <a:rPr spc="-11" dirty="0">
                <a:latin typeface="Arial"/>
                <a:cs typeface="Arial"/>
              </a:rPr>
              <a:t>định nghĩa </a:t>
            </a:r>
            <a:r>
              <a:rPr dirty="0">
                <a:latin typeface="Arial"/>
                <a:cs typeface="Arial"/>
              </a:rPr>
              <a:t>sẽ </a:t>
            </a:r>
            <a:r>
              <a:rPr spc="-5" dirty="0">
                <a:latin typeface="Arial"/>
                <a:cs typeface="Arial"/>
              </a:rPr>
              <a:t>được </a:t>
            </a:r>
            <a:r>
              <a:rPr dirty="0">
                <a:latin typeface="Arial"/>
                <a:cs typeface="Arial"/>
              </a:rPr>
              <a:t>tạo </a:t>
            </a:r>
            <a:r>
              <a:rPr spc="-5" dirty="0">
                <a:latin typeface="Arial"/>
                <a:cs typeface="Arial"/>
              </a:rPr>
              <a:t>ra </a:t>
            </a:r>
            <a:r>
              <a:rPr spc="-11" dirty="0">
                <a:latin typeface="Arial"/>
                <a:cs typeface="Arial"/>
              </a:rPr>
              <a:t>bằng </a:t>
            </a:r>
            <a:r>
              <a:rPr spc="-5" dirty="0">
                <a:latin typeface="Arial"/>
                <a:cs typeface="Arial"/>
              </a:rPr>
              <a:t>cách </a:t>
            </a:r>
            <a:r>
              <a:rPr dirty="0">
                <a:latin typeface="Arial"/>
                <a:cs typeface="Arial"/>
              </a:rPr>
              <a:t>sử </a:t>
            </a:r>
            <a:r>
              <a:rPr spc="-11">
                <a:latin typeface="Arial"/>
                <a:cs typeface="Arial"/>
              </a:rPr>
              <a:t>dụng </a:t>
            </a:r>
            <a:r>
              <a:rPr spc="-5" smtClean="0">
                <a:latin typeface="Arial"/>
                <a:cs typeface="Arial"/>
              </a:rPr>
              <a:t>các</a:t>
            </a:r>
            <a:r>
              <a:rPr lang="en-US" spc="-5" smtClean="0">
                <a:latin typeface="Arial"/>
                <a:cs typeface="Arial"/>
              </a:rPr>
              <a:t> phần tử</a:t>
            </a:r>
            <a:r>
              <a:rPr spc="-5" smtClean="0">
                <a:latin typeface="Calibri"/>
                <a:cs typeface="Calibri"/>
              </a:rPr>
              <a:t>.</a:t>
            </a:r>
            <a:endParaRPr dirty="0">
              <a:latin typeface="Calibri"/>
              <a:cs typeface="Calibri"/>
            </a:endParaRPr>
          </a:p>
          <a:p>
            <a:pPr>
              <a:spcBef>
                <a:spcPts val="11"/>
              </a:spcBef>
            </a:pPr>
            <a:endParaRPr sz="3500" dirty="0">
              <a:latin typeface="Times New Roman"/>
              <a:cs typeface="Times New Roman"/>
            </a:endParaRPr>
          </a:p>
          <a:p>
            <a:pPr marL="15114"/>
            <a:r>
              <a:rPr spc="-19" dirty="0">
                <a:latin typeface="Calibri"/>
                <a:cs typeface="Calibri"/>
              </a:rPr>
              <a:t>DT </a:t>
            </a:r>
            <a:r>
              <a:rPr dirty="0">
                <a:latin typeface="Calibri"/>
                <a:cs typeface="Calibri"/>
              </a:rPr>
              <a:t>– </a:t>
            </a:r>
            <a:r>
              <a:rPr dirty="0">
                <a:latin typeface="Arial"/>
                <a:cs typeface="Arial"/>
              </a:rPr>
              <a:t>Quy </a:t>
            </a:r>
            <a:r>
              <a:rPr spc="-5" dirty="0">
                <a:latin typeface="Arial"/>
                <a:cs typeface="Arial"/>
              </a:rPr>
              <a:t>định </a:t>
            </a:r>
            <a:r>
              <a:rPr>
                <a:latin typeface="Arial"/>
                <a:cs typeface="Arial"/>
              </a:rPr>
              <a:t>cụ </a:t>
            </a:r>
            <a:r>
              <a:rPr smtClean="0">
                <a:latin typeface="Arial"/>
                <a:cs typeface="Arial"/>
              </a:rPr>
              <a:t>thể</a:t>
            </a:r>
            <a:r>
              <a:rPr lang="en-US" smtClean="0">
                <a:latin typeface="Arial"/>
                <a:cs typeface="Arial"/>
              </a:rPr>
              <a:t> thuật ngữ </a:t>
            </a:r>
            <a:r>
              <a:rPr spc="-5" smtClean="0">
                <a:latin typeface="Arial"/>
                <a:cs typeface="Arial"/>
              </a:rPr>
              <a:t>được</a:t>
            </a:r>
            <a:r>
              <a:rPr lang="en-US" spc="-5" smtClean="0">
                <a:latin typeface="Arial"/>
                <a:cs typeface="Arial"/>
              </a:rPr>
              <a:t> định nghĩa</a:t>
            </a:r>
            <a:r>
              <a:rPr spc="-5" smtClean="0">
                <a:latin typeface="Arial"/>
                <a:cs typeface="Arial"/>
              </a:rPr>
              <a:t> hoặc </a:t>
            </a:r>
            <a:r>
              <a:rPr spc="-5" dirty="0">
                <a:latin typeface="Arial"/>
                <a:cs typeface="Arial"/>
              </a:rPr>
              <a:t>mô</a:t>
            </a:r>
            <a:r>
              <a:rPr spc="136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tả</a:t>
            </a:r>
            <a:r>
              <a:rPr dirty="0">
                <a:latin typeface="Calibri"/>
                <a:cs typeface="Calibri"/>
              </a:rPr>
              <a:t>.</a:t>
            </a:r>
          </a:p>
          <a:p>
            <a:pPr>
              <a:lnSpc>
                <a:spcPct val="100000"/>
              </a:lnSpc>
            </a:pPr>
            <a:endParaRPr sz="2400" dirty="0">
              <a:latin typeface="Times New Roman"/>
              <a:cs typeface="Times New Roman"/>
            </a:endParaRPr>
          </a:p>
          <a:p>
            <a:pPr>
              <a:spcBef>
                <a:spcPts val="35"/>
              </a:spcBef>
            </a:pPr>
            <a:endParaRPr sz="3000" dirty="0">
              <a:latin typeface="Times New Roman"/>
              <a:cs typeface="Times New Roman"/>
            </a:endParaRPr>
          </a:p>
          <a:p>
            <a:pPr marL="20407"/>
            <a:r>
              <a:rPr spc="-19" dirty="0">
                <a:latin typeface="Calibri"/>
                <a:cs typeface="Calibri"/>
              </a:rPr>
              <a:t>DT </a:t>
            </a:r>
            <a:r>
              <a:rPr dirty="0">
                <a:latin typeface="Calibri"/>
                <a:cs typeface="Calibri"/>
              </a:rPr>
              <a:t>– </a:t>
            </a:r>
            <a:r>
              <a:rPr dirty="0">
                <a:latin typeface="Arial"/>
                <a:cs typeface="Arial"/>
              </a:rPr>
              <a:t>Quy </a:t>
            </a:r>
            <a:r>
              <a:rPr spc="-5" dirty="0">
                <a:latin typeface="Arial"/>
                <a:cs typeface="Arial"/>
              </a:rPr>
              <a:t>định </a:t>
            </a:r>
            <a:r>
              <a:rPr dirty="0">
                <a:latin typeface="Arial"/>
                <a:cs typeface="Arial"/>
              </a:rPr>
              <a:t>cụ thể </a:t>
            </a:r>
            <a:r>
              <a:rPr spc="-5" dirty="0">
                <a:latin typeface="Arial"/>
                <a:cs typeface="Arial"/>
              </a:rPr>
              <a:t>định </a:t>
            </a:r>
            <a:r>
              <a:rPr spc="-11" dirty="0">
                <a:latin typeface="Arial"/>
                <a:cs typeface="Arial"/>
              </a:rPr>
              <a:t>nghĩa </a:t>
            </a:r>
            <a:r>
              <a:rPr spc="-5" dirty="0">
                <a:latin typeface="Arial"/>
                <a:cs typeface="Arial"/>
              </a:rPr>
              <a:t>hoặc mô </a:t>
            </a:r>
            <a:r>
              <a:rPr dirty="0">
                <a:latin typeface="Arial"/>
                <a:cs typeface="Arial"/>
              </a:rPr>
              <a:t>tả các </a:t>
            </a:r>
            <a:r>
              <a:rPr spc="-5" dirty="0">
                <a:latin typeface="Arial"/>
                <a:cs typeface="Arial"/>
              </a:rPr>
              <a:t>thuật</a:t>
            </a:r>
            <a:r>
              <a:rPr spc="60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ngữ</a:t>
            </a:r>
            <a:r>
              <a:rPr spc="-5" dirty="0">
                <a:latin typeface="Calibri"/>
                <a:cs typeface="Calibri"/>
              </a:rPr>
              <a:t>.</a:t>
            </a:r>
            <a:endParaRPr dirty="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55225" y="818135"/>
            <a:ext cx="10855111" cy="1540559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341610" indent="-326493">
              <a:spcBef>
                <a:spcPts val="114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2364" algn="l"/>
              </a:tabLst>
            </a:pPr>
            <a:r>
              <a:rPr dirty="0">
                <a:latin typeface="Calibri"/>
                <a:cs typeface="Calibri"/>
              </a:rPr>
              <a:t>Đề cập </a:t>
            </a:r>
            <a:r>
              <a:rPr spc="5" dirty="0">
                <a:latin typeface="Calibri"/>
                <a:cs typeface="Calibri"/>
              </a:rPr>
              <a:t>đến một </a:t>
            </a:r>
            <a:r>
              <a:rPr spc="-5" dirty="0">
                <a:latin typeface="Calibri"/>
                <a:cs typeface="Calibri"/>
              </a:rPr>
              <a:t>tập </a:t>
            </a:r>
            <a:r>
              <a:rPr dirty="0">
                <a:latin typeface="Calibri"/>
                <a:cs typeface="Calibri"/>
              </a:rPr>
              <a:t>hợp các thuật ngữ </a:t>
            </a:r>
            <a:r>
              <a:rPr spc="5" dirty="0">
                <a:latin typeface="Calibri"/>
                <a:cs typeface="Calibri"/>
              </a:rPr>
              <a:t>phù </a:t>
            </a:r>
            <a:r>
              <a:rPr dirty="0">
                <a:latin typeface="Calibri"/>
                <a:cs typeface="Calibri"/>
              </a:rPr>
              <a:t>hợp với </a:t>
            </a:r>
            <a:r>
              <a:rPr spc="5" dirty="0">
                <a:latin typeface="Calibri"/>
                <a:cs typeface="Calibri"/>
              </a:rPr>
              <a:t>mô </a:t>
            </a:r>
            <a:r>
              <a:rPr spc="-11" dirty="0">
                <a:latin typeface="Calibri"/>
                <a:cs typeface="Calibri"/>
              </a:rPr>
              <a:t>tả </a:t>
            </a:r>
            <a:r>
              <a:rPr spc="5" dirty="0">
                <a:latin typeface="Calibri"/>
                <a:cs typeface="Calibri"/>
              </a:rPr>
              <a:t>của</a:t>
            </a:r>
            <a:r>
              <a:rPr spc="-25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chúng</a:t>
            </a:r>
            <a:r>
              <a:rPr sz="4900" baseline="-16865" dirty="0">
                <a:latin typeface="Calibri"/>
                <a:cs typeface="Calibri"/>
              </a:rPr>
              <a:t>.</a:t>
            </a:r>
            <a:endParaRPr sz="4900" baseline="-16865">
              <a:latin typeface="Calibri"/>
              <a:cs typeface="Calibri"/>
            </a:endParaRPr>
          </a:p>
          <a:p>
            <a:pPr marL="341610" indent="-326493">
              <a:spcBef>
                <a:spcPts val="100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2364" algn="l"/>
              </a:tabLst>
            </a:pPr>
            <a:r>
              <a:rPr dirty="0">
                <a:latin typeface="Calibri"/>
                <a:cs typeface="Calibri"/>
              </a:rPr>
              <a:t>Chứa các thuật ngữ </a:t>
            </a:r>
            <a:r>
              <a:rPr spc="5" dirty="0">
                <a:latin typeface="Calibri"/>
                <a:cs typeface="Calibri"/>
              </a:rPr>
              <a:t>cùng </a:t>
            </a:r>
            <a:r>
              <a:rPr dirty="0">
                <a:latin typeface="Calibri"/>
                <a:cs typeface="Calibri"/>
              </a:rPr>
              <a:t>với </a:t>
            </a:r>
            <a:r>
              <a:rPr spc="5" dirty="0">
                <a:latin typeface="Calibri"/>
                <a:cs typeface="Calibri"/>
              </a:rPr>
              <a:t>mô </a:t>
            </a:r>
            <a:r>
              <a:rPr spc="-11" dirty="0">
                <a:latin typeface="Calibri"/>
                <a:cs typeface="Calibri"/>
              </a:rPr>
              <a:t>tả </a:t>
            </a:r>
            <a:r>
              <a:rPr spc="5" dirty="0">
                <a:latin typeface="Calibri"/>
                <a:cs typeface="Calibri"/>
              </a:rPr>
              <a:t>của</a:t>
            </a:r>
            <a:r>
              <a:rPr spc="-12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chúng.</a:t>
            </a:r>
            <a:endParaRPr>
              <a:latin typeface="Calibri"/>
              <a:cs typeface="Calibri"/>
            </a:endParaRPr>
          </a:p>
          <a:p>
            <a:pPr marL="341610" indent="-326493">
              <a:spcBef>
                <a:spcPts val="1058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2364" algn="l"/>
              </a:tabLst>
            </a:pPr>
            <a:r>
              <a:rPr spc="-5" dirty="0">
                <a:latin typeface="Calibri"/>
                <a:cs typeface="Calibri"/>
              </a:rPr>
              <a:t>Xuất </a:t>
            </a:r>
            <a:r>
              <a:rPr dirty="0">
                <a:latin typeface="Calibri"/>
                <a:cs typeface="Calibri"/>
              </a:rPr>
              <a:t>hiện thụt vào bên </a:t>
            </a:r>
            <a:r>
              <a:rPr spc="-5" dirty="0">
                <a:latin typeface="Calibri"/>
                <a:cs typeface="Calibri"/>
              </a:rPr>
              <a:t>trái </a:t>
            </a:r>
            <a:r>
              <a:rPr spc="5" dirty="0">
                <a:latin typeface="Calibri"/>
                <a:cs typeface="Calibri"/>
              </a:rPr>
              <a:t>theo </a:t>
            </a:r>
            <a:r>
              <a:rPr dirty="0">
                <a:latin typeface="Calibri"/>
                <a:cs typeface="Calibri"/>
              </a:rPr>
              <a:t>sau bởi </a:t>
            </a:r>
            <a:r>
              <a:rPr spc="5" dirty="0">
                <a:latin typeface="Calibri"/>
                <a:cs typeface="Calibri"/>
              </a:rPr>
              <a:t>mô </a:t>
            </a:r>
            <a:r>
              <a:rPr spc="-11" dirty="0">
                <a:latin typeface="Calibri"/>
                <a:cs typeface="Calibri"/>
              </a:rPr>
              <a:t>tả </a:t>
            </a:r>
            <a:r>
              <a:rPr dirty="0">
                <a:latin typeface="Calibri"/>
                <a:cs typeface="Calibri"/>
              </a:rPr>
              <a:t>bên phải hoặc trên dòng tiếp</a:t>
            </a:r>
            <a:r>
              <a:rPr spc="49" dirty="0">
                <a:latin typeface="Calibri"/>
                <a:cs typeface="Calibri"/>
              </a:rPr>
              <a:t> </a:t>
            </a:r>
            <a:r>
              <a:rPr spc="5" dirty="0">
                <a:latin typeface="Calibri"/>
                <a:cs typeface="Calibri"/>
              </a:rPr>
              <a:t>theo</a:t>
            </a:r>
            <a:endParaRPr>
              <a:latin typeface="Calibri"/>
              <a:cs typeface="Calibri"/>
            </a:endParaRPr>
          </a:p>
          <a:p>
            <a:pPr marL="341610" indent="-326493">
              <a:spcBef>
                <a:spcPts val="315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2364" algn="l"/>
              </a:tabLst>
            </a:pPr>
            <a:r>
              <a:rPr dirty="0">
                <a:latin typeface="Calibri"/>
                <a:cs typeface="Calibri"/>
              </a:rPr>
              <a:t>Các phần tử bao</a:t>
            </a:r>
            <a:r>
              <a:rPr spc="-3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gồm:</a:t>
            </a:r>
            <a:endParaRPr>
              <a:latin typeface="Calibri"/>
              <a:cs typeface="Calibri"/>
            </a:endParaRPr>
          </a:p>
        </p:txBody>
      </p:sp>
      <p:sp>
        <p:nvSpPr>
          <p:cNvPr id="14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/>
              <a:t>3</a:t>
            </a:r>
            <a:r>
              <a:rPr lang="vi-VN" smtClean="0"/>
              <a:t> -</a:t>
            </a:r>
            <a:r>
              <a:rPr lang="en-US" smtClean="0"/>
              <a:t> Định dạng văn bản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692624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5825" y="86869"/>
            <a:ext cx="11757152" cy="66446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8190" y="30451"/>
            <a:ext cx="7757159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lang="vi-VN" spc="-5" dirty="0"/>
              <a:t>DANH SÁCH TỰ ĐỊNH NGHĨA</a:t>
            </a:r>
            <a:r>
              <a:rPr lang="vi-VN" spc="-106" dirty="0"/>
              <a:t> </a:t>
            </a:r>
            <a:r>
              <a:rPr lang="vi-VN" dirty="0" smtClean="0"/>
              <a:t>2-3</a:t>
            </a:r>
            <a:endParaRPr lang="vi-VN" dirty="0"/>
          </a:p>
        </p:txBody>
      </p:sp>
      <p:sp>
        <p:nvSpPr>
          <p:cNvPr id="13" name="object 13"/>
          <p:cNvSpPr txBox="1">
            <a:spLocks noGrp="1"/>
          </p:cNvSpPr>
          <p:nvPr>
            <p:ph type="sldNum" idx="12"/>
          </p:nvPr>
        </p:nvSpPr>
        <p:spPr>
          <a:xfrm>
            <a:off x="11582404" y="6530874"/>
            <a:ext cx="533398" cy="2180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709"/>
              </a:lnSpc>
            </a:pPr>
            <a:fld id="{81D60167-4931-47E6-BA6A-407CBD079E47}" type="slidenum">
              <a:rPr dirty="0"/>
              <a:pPr marL="30231">
                <a:lnSpc>
                  <a:spcPts val="1709"/>
                </a:lnSpc>
              </a:pPr>
              <a:t>22</a:t>
            </a:fld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712217" y="1296161"/>
            <a:ext cx="10769600" cy="6675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12217" y="1296163"/>
            <a:ext cx="10769600" cy="668020"/>
          </a:xfrm>
          <a:custGeom>
            <a:avLst/>
            <a:gdLst/>
            <a:ahLst/>
            <a:cxnLst/>
            <a:rect l="l" t="t" r="r" b="b"/>
            <a:pathLst>
              <a:path w="8077200" h="668019">
                <a:moveTo>
                  <a:pt x="0" y="144145"/>
                </a:moveTo>
                <a:lnTo>
                  <a:pt x="7346" y="98576"/>
                </a:lnTo>
                <a:lnTo>
                  <a:pt x="27803" y="59006"/>
                </a:lnTo>
                <a:lnTo>
                  <a:pt x="58998" y="27805"/>
                </a:lnTo>
                <a:lnTo>
                  <a:pt x="98556" y="7346"/>
                </a:lnTo>
                <a:lnTo>
                  <a:pt x="144106" y="0"/>
                </a:lnTo>
                <a:lnTo>
                  <a:pt x="7933055" y="0"/>
                </a:lnTo>
                <a:lnTo>
                  <a:pt x="7978623" y="7346"/>
                </a:lnTo>
                <a:lnTo>
                  <a:pt x="8018193" y="27805"/>
                </a:lnTo>
                <a:lnTo>
                  <a:pt x="8049394" y="59006"/>
                </a:lnTo>
                <a:lnTo>
                  <a:pt x="8069853" y="98576"/>
                </a:lnTo>
                <a:lnTo>
                  <a:pt x="8077200" y="144145"/>
                </a:lnTo>
                <a:lnTo>
                  <a:pt x="8077200" y="523366"/>
                </a:lnTo>
                <a:lnTo>
                  <a:pt x="8069853" y="568935"/>
                </a:lnTo>
                <a:lnTo>
                  <a:pt x="8049394" y="608505"/>
                </a:lnTo>
                <a:lnTo>
                  <a:pt x="8018193" y="639706"/>
                </a:lnTo>
                <a:lnTo>
                  <a:pt x="7978623" y="660165"/>
                </a:lnTo>
                <a:lnTo>
                  <a:pt x="7933055" y="667512"/>
                </a:lnTo>
                <a:lnTo>
                  <a:pt x="144106" y="667512"/>
                </a:lnTo>
                <a:lnTo>
                  <a:pt x="98556" y="660165"/>
                </a:lnTo>
                <a:lnTo>
                  <a:pt x="58998" y="639706"/>
                </a:lnTo>
                <a:lnTo>
                  <a:pt x="27803" y="608505"/>
                </a:lnTo>
                <a:lnTo>
                  <a:pt x="7346" y="568935"/>
                </a:lnTo>
                <a:lnTo>
                  <a:pt x="0" y="523366"/>
                </a:lnTo>
                <a:lnTo>
                  <a:pt x="0" y="144145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12217" y="2134360"/>
            <a:ext cx="10769600" cy="6477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12217" y="2134360"/>
            <a:ext cx="10769600" cy="647700"/>
          </a:xfrm>
          <a:custGeom>
            <a:avLst/>
            <a:gdLst/>
            <a:ahLst/>
            <a:cxnLst/>
            <a:rect l="l" t="t" r="r" b="b"/>
            <a:pathLst>
              <a:path w="8077200" h="647700">
                <a:moveTo>
                  <a:pt x="0" y="139826"/>
                </a:moveTo>
                <a:lnTo>
                  <a:pt x="7129" y="95634"/>
                </a:lnTo>
                <a:lnTo>
                  <a:pt x="26980" y="57250"/>
                </a:lnTo>
                <a:lnTo>
                  <a:pt x="57250" y="26980"/>
                </a:lnTo>
                <a:lnTo>
                  <a:pt x="95634" y="7129"/>
                </a:lnTo>
                <a:lnTo>
                  <a:pt x="139826" y="0"/>
                </a:lnTo>
                <a:lnTo>
                  <a:pt x="7937373" y="0"/>
                </a:lnTo>
                <a:lnTo>
                  <a:pt x="7981565" y="7129"/>
                </a:lnTo>
                <a:lnTo>
                  <a:pt x="8019949" y="26980"/>
                </a:lnTo>
                <a:lnTo>
                  <a:pt x="8050219" y="57250"/>
                </a:lnTo>
                <a:lnTo>
                  <a:pt x="8070070" y="95634"/>
                </a:lnTo>
                <a:lnTo>
                  <a:pt x="8077200" y="139826"/>
                </a:lnTo>
                <a:lnTo>
                  <a:pt x="8077200" y="507873"/>
                </a:lnTo>
                <a:lnTo>
                  <a:pt x="8070070" y="552065"/>
                </a:lnTo>
                <a:lnTo>
                  <a:pt x="8050219" y="590449"/>
                </a:lnTo>
                <a:lnTo>
                  <a:pt x="8019949" y="620719"/>
                </a:lnTo>
                <a:lnTo>
                  <a:pt x="7981565" y="640570"/>
                </a:lnTo>
                <a:lnTo>
                  <a:pt x="7937373" y="647700"/>
                </a:lnTo>
                <a:lnTo>
                  <a:pt x="139826" y="647700"/>
                </a:lnTo>
                <a:lnTo>
                  <a:pt x="95634" y="640570"/>
                </a:lnTo>
                <a:lnTo>
                  <a:pt x="57250" y="620719"/>
                </a:lnTo>
                <a:lnTo>
                  <a:pt x="26980" y="590449"/>
                </a:lnTo>
                <a:lnTo>
                  <a:pt x="7129" y="552065"/>
                </a:lnTo>
                <a:lnTo>
                  <a:pt x="0" y="507873"/>
                </a:lnTo>
                <a:lnTo>
                  <a:pt x="0" y="139826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755225" y="867922"/>
            <a:ext cx="10726592" cy="1652985"/>
          </a:xfrm>
          <a:prstGeom prst="rect">
            <a:avLst/>
          </a:prstGeom>
        </p:spPr>
        <p:txBody>
          <a:bodyPr vert="horz" wrap="square" lIns="0" tIns="18139" rIns="0" bIns="0" rtlCol="0">
            <a:spAutoFit/>
          </a:bodyPr>
          <a:lstStyle/>
          <a:p>
            <a:pPr marL="341610" indent="-326493">
              <a:spcBef>
                <a:spcPts val="144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2364" algn="l"/>
              </a:tabLst>
            </a:pPr>
            <a:r>
              <a:rPr dirty="0">
                <a:latin typeface="Calibri"/>
                <a:cs typeface="Calibri"/>
              </a:rPr>
              <a:t>Các bước </a:t>
            </a:r>
            <a:r>
              <a:rPr spc="-5" dirty="0">
                <a:latin typeface="Calibri"/>
                <a:cs typeface="Calibri"/>
              </a:rPr>
              <a:t>tạo </a:t>
            </a:r>
            <a:r>
              <a:rPr dirty="0">
                <a:latin typeface="Calibri"/>
                <a:cs typeface="Calibri"/>
              </a:rPr>
              <a:t>danh sách tự </a:t>
            </a:r>
            <a:r>
              <a:rPr spc="5" dirty="0">
                <a:latin typeface="Calibri"/>
                <a:cs typeface="Calibri"/>
              </a:rPr>
              <a:t>định</a:t>
            </a:r>
            <a:r>
              <a:rPr spc="-35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nghĩa:</a:t>
            </a:r>
          </a:p>
          <a:p>
            <a:pPr marL="397536" marR="6047" indent="-326493">
              <a:spcBef>
                <a:spcPts val="2482"/>
              </a:spcBef>
              <a:buFont typeface="Calibri"/>
              <a:buAutoNum type="arabicPeriod"/>
              <a:tabLst>
                <a:tab pos="309111" algn="l"/>
              </a:tabLst>
            </a:pPr>
            <a:r>
              <a:rPr sz="1900" spc="-5" dirty="0">
                <a:latin typeface="Arial"/>
                <a:cs typeface="Arial"/>
              </a:rPr>
              <a:t>Xác định các </a:t>
            </a:r>
            <a:r>
              <a:rPr sz="1900" spc="-11" dirty="0">
                <a:latin typeface="Arial"/>
                <a:cs typeface="Arial"/>
              </a:rPr>
              <a:t>phần </a:t>
            </a:r>
            <a:r>
              <a:rPr sz="1900" spc="-5" dirty="0">
                <a:latin typeface="Arial"/>
                <a:cs typeface="Arial"/>
              </a:rPr>
              <a:t>tử DL để cho biết </a:t>
            </a:r>
            <a:r>
              <a:rPr sz="1900" spc="-11" dirty="0">
                <a:latin typeface="Arial"/>
                <a:cs typeface="Arial"/>
              </a:rPr>
              <a:t>rằng bạn </a:t>
            </a:r>
            <a:r>
              <a:rPr sz="1900" spc="-5" dirty="0">
                <a:latin typeface="Arial"/>
                <a:cs typeface="Arial"/>
              </a:rPr>
              <a:t>muốn tạo ra </a:t>
            </a:r>
            <a:r>
              <a:rPr sz="1900" spc="-11" dirty="0">
                <a:latin typeface="Arial"/>
                <a:cs typeface="Arial"/>
              </a:rPr>
              <a:t>một danh </a:t>
            </a:r>
            <a:r>
              <a:rPr sz="1900" spc="-5" dirty="0">
                <a:latin typeface="Arial"/>
                <a:cs typeface="Arial"/>
              </a:rPr>
              <a:t>sách </a:t>
            </a:r>
            <a:r>
              <a:rPr sz="1900" spc="-11" dirty="0">
                <a:latin typeface="Arial"/>
                <a:cs typeface="Arial"/>
              </a:rPr>
              <a:t>định  nghĩa.</a:t>
            </a:r>
            <a:endParaRPr sz="1900" dirty="0">
              <a:latin typeface="Arial"/>
              <a:cs typeface="Arial"/>
            </a:endParaRPr>
          </a:p>
          <a:p>
            <a:pPr>
              <a:spcBef>
                <a:spcPts val="5"/>
              </a:spcBef>
              <a:buFont typeface="Calibri"/>
              <a:buAutoNum type="arabicPeriod"/>
            </a:pPr>
            <a:endParaRPr sz="3000" dirty="0">
              <a:latin typeface="Times New Roman"/>
              <a:cs typeface="Times New Roman"/>
            </a:endParaRPr>
          </a:p>
          <a:p>
            <a:pPr marL="397536" indent="-326493">
              <a:buFont typeface="Calibri"/>
              <a:buAutoNum type="arabicPeriod"/>
              <a:tabLst>
                <a:tab pos="309111" algn="l"/>
              </a:tabLst>
            </a:pPr>
            <a:r>
              <a:rPr sz="1900" spc="-5" dirty="0">
                <a:latin typeface="Arial"/>
                <a:cs typeface="Arial"/>
              </a:rPr>
              <a:t>Sử </a:t>
            </a:r>
            <a:r>
              <a:rPr sz="1900" spc="-11" dirty="0">
                <a:latin typeface="Arial"/>
                <a:cs typeface="Arial"/>
              </a:rPr>
              <a:t>dụng </a:t>
            </a:r>
            <a:r>
              <a:rPr sz="1900" spc="-5" dirty="0">
                <a:latin typeface="Arial"/>
                <a:cs typeface="Arial"/>
              </a:rPr>
              <a:t>các </a:t>
            </a:r>
            <a:r>
              <a:rPr sz="1900" spc="-11" dirty="0">
                <a:latin typeface="Arial"/>
                <a:cs typeface="Arial"/>
              </a:rPr>
              <a:t>phần </a:t>
            </a:r>
            <a:r>
              <a:rPr sz="1900" spc="-5" dirty="0">
                <a:latin typeface="Arial"/>
                <a:cs typeface="Arial"/>
              </a:rPr>
              <a:t>tử </a:t>
            </a:r>
            <a:r>
              <a:rPr sz="1900" spc="-11" dirty="0">
                <a:latin typeface="Arial"/>
                <a:cs typeface="Arial"/>
              </a:rPr>
              <a:t>DT </a:t>
            </a:r>
            <a:r>
              <a:rPr sz="1900" spc="-5" dirty="0">
                <a:latin typeface="Arial"/>
                <a:cs typeface="Arial"/>
              </a:rPr>
              <a:t>để </a:t>
            </a:r>
            <a:r>
              <a:rPr sz="1900" spc="-11" dirty="0">
                <a:latin typeface="Arial"/>
                <a:cs typeface="Arial"/>
              </a:rPr>
              <a:t>xác </a:t>
            </a:r>
            <a:r>
              <a:rPr sz="1900" spc="-5" dirty="0">
                <a:latin typeface="Arial"/>
                <a:cs typeface="Arial"/>
              </a:rPr>
              <a:t>định thuật </a:t>
            </a:r>
            <a:r>
              <a:rPr sz="1900" spc="-11" dirty="0">
                <a:latin typeface="Arial"/>
                <a:cs typeface="Arial"/>
              </a:rPr>
              <a:t>ngữ như Danh </a:t>
            </a:r>
            <a:r>
              <a:rPr sz="1900" spc="-5" dirty="0">
                <a:latin typeface="Arial"/>
                <a:cs typeface="Arial"/>
              </a:rPr>
              <a:t>từ</a:t>
            </a:r>
            <a:r>
              <a:rPr sz="1900" spc="119" dirty="0">
                <a:latin typeface="Arial"/>
                <a:cs typeface="Arial"/>
              </a:rPr>
              <a:t> </a:t>
            </a:r>
            <a:r>
              <a:rPr sz="1900" spc="-5" dirty="0">
                <a:latin typeface="Arial"/>
                <a:cs typeface="Arial"/>
              </a:rPr>
              <a:t>chung.</a:t>
            </a:r>
            <a:endParaRPr sz="1900" dirty="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20344" y="2972562"/>
            <a:ext cx="10769600" cy="60197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20344" y="2972562"/>
            <a:ext cx="10769600" cy="601979"/>
          </a:xfrm>
          <a:custGeom>
            <a:avLst/>
            <a:gdLst/>
            <a:ahLst/>
            <a:cxnLst/>
            <a:rect l="l" t="t" r="r" b="b"/>
            <a:pathLst>
              <a:path w="8077200" h="601979">
                <a:moveTo>
                  <a:pt x="0" y="129921"/>
                </a:moveTo>
                <a:lnTo>
                  <a:pt x="10211" y="79349"/>
                </a:lnTo>
                <a:lnTo>
                  <a:pt x="38061" y="38052"/>
                </a:lnTo>
                <a:lnTo>
                  <a:pt x="79370" y="10209"/>
                </a:lnTo>
                <a:lnTo>
                  <a:pt x="129959" y="0"/>
                </a:lnTo>
                <a:lnTo>
                  <a:pt x="7947279" y="0"/>
                </a:lnTo>
                <a:lnTo>
                  <a:pt x="7997850" y="10209"/>
                </a:lnTo>
                <a:lnTo>
                  <a:pt x="8039147" y="38052"/>
                </a:lnTo>
                <a:lnTo>
                  <a:pt x="8066990" y="79349"/>
                </a:lnTo>
                <a:lnTo>
                  <a:pt x="8077200" y="129921"/>
                </a:lnTo>
                <a:lnTo>
                  <a:pt x="8077200" y="472059"/>
                </a:lnTo>
                <a:lnTo>
                  <a:pt x="8066990" y="522630"/>
                </a:lnTo>
                <a:lnTo>
                  <a:pt x="8039147" y="563927"/>
                </a:lnTo>
                <a:lnTo>
                  <a:pt x="7997850" y="591770"/>
                </a:lnTo>
                <a:lnTo>
                  <a:pt x="7947279" y="601979"/>
                </a:lnTo>
                <a:lnTo>
                  <a:pt x="129959" y="601979"/>
                </a:lnTo>
                <a:lnTo>
                  <a:pt x="79370" y="591770"/>
                </a:lnTo>
                <a:lnTo>
                  <a:pt x="38061" y="563927"/>
                </a:lnTo>
                <a:lnTo>
                  <a:pt x="10211" y="522630"/>
                </a:lnTo>
                <a:lnTo>
                  <a:pt x="0" y="472059"/>
                </a:lnTo>
                <a:lnTo>
                  <a:pt x="0" y="129921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794615" y="3183271"/>
            <a:ext cx="10429873" cy="306888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spcBef>
                <a:spcPts val="114"/>
              </a:spcBef>
            </a:pPr>
            <a:r>
              <a:rPr sz="1900" spc="-11" dirty="0">
                <a:latin typeface="Calibri"/>
                <a:cs typeface="Calibri"/>
              </a:rPr>
              <a:t>3. </a:t>
            </a:r>
            <a:r>
              <a:rPr sz="1900" spc="-5" dirty="0">
                <a:latin typeface="Arial"/>
                <a:cs typeface="Arial"/>
              </a:rPr>
              <a:t>Sử dụng các phần tử DD để </a:t>
            </a:r>
            <a:r>
              <a:rPr sz="1900" spc="-11" dirty="0">
                <a:latin typeface="Arial"/>
                <a:cs typeface="Arial"/>
              </a:rPr>
              <a:t>xác </a:t>
            </a:r>
            <a:r>
              <a:rPr sz="1900" spc="-5" dirty="0">
                <a:latin typeface="Arial"/>
                <a:cs typeface="Arial"/>
              </a:rPr>
              <a:t>định mô tả của thuật ngữ</a:t>
            </a:r>
            <a:r>
              <a:rPr sz="1900" spc="41" dirty="0">
                <a:latin typeface="Arial"/>
                <a:cs typeface="Arial"/>
              </a:rPr>
              <a:t> </a:t>
            </a:r>
            <a:r>
              <a:rPr sz="1900" spc="-49" dirty="0">
                <a:latin typeface="Arial"/>
                <a:cs typeface="Arial"/>
              </a:rPr>
              <a:t>này.</a:t>
            </a:r>
            <a:endParaRPr sz="1900" dirty="0">
              <a:latin typeface="Arial"/>
              <a:cs typeface="Arial"/>
            </a:endParaRPr>
          </a:p>
        </p:txBody>
      </p:sp>
      <p:sp>
        <p:nvSpPr>
          <p:cNvPr id="14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/>
              <a:t>3</a:t>
            </a:r>
            <a:r>
              <a:rPr lang="vi-VN" smtClean="0"/>
              <a:t> -</a:t>
            </a:r>
            <a:r>
              <a:rPr lang="en-US" smtClean="0"/>
              <a:t> Định dạng văn bản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640028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17426" y="86869"/>
            <a:ext cx="11757152" cy="66446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9787" y="30451"/>
            <a:ext cx="7757159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lang="vi-VN" spc="-5" dirty="0"/>
              <a:t>DANH SÁCH TỰ ĐỊNH NGHĨA</a:t>
            </a:r>
            <a:r>
              <a:rPr lang="vi-VN" spc="-106" dirty="0"/>
              <a:t> </a:t>
            </a:r>
            <a:r>
              <a:rPr lang="vi-VN" dirty="0" smtClean="0"/>
              <a:t>3-3</a:t>
            </a:r>
            <a:endParaRPr lang="vi-VN" dirty="0"/>
          </a:p>
        </p:txBody>
      </p:sp>
      <p:sp>
        <p:nvSpPr>
          <p:cNvPr id="8" name="object 8"/>
          <p:cNvSpPr txBox="1">
            <a:spLocks noGrp="1"/>
          </p:cNvSpPr>
          <p:nvPr>
            <p:ph type="sldNum" idx="12"/>
          </p:nvPr>
        </p:nvSpPr>
        <p:spPr>
          <a:xfrm>
            <a:off x="11582404" y="6530874"/>
            <a:ext cx="533398" cy="2180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709"/>
              </a:lnSpc>
            </a:pPr>
            <a:fld id="{81D60167-4931-47E6-BA6A-407CBD079E47}" type="slidenum">
              <a:rPr dirty="0"/>
              <a:pPr marL="30231">
                <a:lnSpc>
                  <a:spcPts val="1709"/>
                </a:lnSpc>
              </a:pPr>
              <a:t>23</a:t>
            </a:fld>
            <a:endParaRPr dirty="0"/>
          </a:p>
        </p:txBody>
      </p:sp>
      <p:sp>
        <p:nvSpPr>
          <p:cNvPr id="5" name="object 5"/>
          <p:cNvSpPr txBox="1"/>
          <p:nvPr/>
        </p:nvSpPr>
        <p:spPr>
          <a:xfrm>
            <a:off x="755227" y="967232"/>
            <a:ext cx="4179148" cy="5278731"/>
          </a:xfrm>
          <a:prstGeom prst="rect">
            <a:avLst/>
          </a:prstGeom>
        </p:spPr>
        <p:txBody>
          <a:bodyPr vert="horz" wrap="square" lIns="0" tIns="18139" rIns="0" bIns="0" rtlCol="0">
            <a:spAutoFit/>
          </a:bodyPr>
          <a:lstStyle/>
          <a:p>
            <a:pPr marL="341610" indent="-326493">
              <a:spcBef>
                <a:spcPts val="144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2364" algn="l"/>
              </a:tabLst>
            </a:pPr>
            <a:r>
              <a:rPr dirty="0">
                <a:latin typeface="Calibri"/>
                <a:cs typeface="Calibri"/>
              </a:rPr>
              <a:t>Ví</a:t>
            </a:r>
            <a:r>
              <a:rPr spc="-19" dirty="0">
                <a:latin typeface="Calibri"/>
                <a:cs typeface="Calibri"/>
              </a:rPr>
              <a:t> </a:t>
            </a:r>
            <a:r>
              <a:rPr>
                <a:latin typeface="Calibri"/>
                <a:cs typeface="Calibri"/>
              </a:rPr>
              <a:t>dụ</a:t>
            </a:r>
            <a:r>
              <a:rPr smtClean="0">
                <a:latin typeface="Calibri"/>
                <a:cs typeface="Calibri"/>
              </a:rPr>
              <a:t>.</a:t>
            </a:r>
            <a:endParaRPr lang="en-US">
              <a:latin typeface="Calibri"/>
              <a:cs typeface="Calibri"/>
            </a:endParaRPr>
          </a:p>
          <a:p>
            <a:pPr marL="15117">
              <a:spcBef>
                <a:spcPts val="144"/>
              </a:spcBef>
              <a:buClr>
                <a:srgbClr val="AC1317"/>
              </a:buClr>
              <a:buSzPct val="151351"/>
              <a:tabLst>
                <a:tab pos="342364" algn="l"/>
              </a:tabLst>
            </a:pPr>
            <a:r>
              <a:rPr sz="1900" spc="-5" smtClean="0">
                <a:latin typeface="Calibri"/>
                <a:cs typeface="Calibri"/>
              </a:rPr>
              <a:t>&lt;!</a:t>
            </a:r>
            <a:r>
              <a:rPr sz="1900" spc="-5" dirty="0">
                <a:latin typeface="Calibri"/>
                <a:cs typeface="Calibri"/>
              </a:rPr>
              <a:t>DOCTYPE</a:t>
            </a:r>
            <a:r>
              <a:rPr sz="1900" spc="5" dirty="0">
                <a:latin typeface="Calibri"/>
                <a:cs typeface="Calibri"/>
              </a:rPr>
              <a:t> </a:t>
            </a:r>
            <a:r>
              <a:rPr sz="1900" spc="-5" dirty="0">
                <a:latin typeface="Calibri"/>
                <a:cs typeface="Calibri"/>
              </a:rPr>
              <a:t>html&gt;</a:t>
            </a:r>
            <a:endParaRPr sz="1900">
              <a:latin typeface="Calibri"/>
              <a:cs typeface="Calibri"/>
            </a:endParaRPr>
          </a:p>
          <a:p>
            <a:pPr marL="15114"/>
            <a:r>
              <a:rPr sz="1900" spc="-5" dirty="0">
                <a:latin typeface="Calibri"/>
                <a:cs typeface="Calibri"/>
              </a:rPr>
              <a:t>&lt;html&gt;</a:t>
            </a:r>
            <a:endParaRPr sz="1900">
              <a:latin typeface="Calibri"/>
              <a:cs typeface="Calibri"/>
            </a:endParaRPr>
          </a:p>
          <a:p>
            <a:pPr marR="2743453" algn="ctr"/>
            <a:r>
              <a:rPr sz="1900" spc="-11" dirty="0">
                <a:latin typeface="Calibri"/>
                <a:cs typeface="Calibri"/>
              </a:rPr>
              <a:t>&lt;head&gt;</a:t>
            </a:r>
            <a:endParaRPr sz="1900">
              <a:latin typeface="Calibri"/>
              <a:cs typeface="Calibri"/>
            </a:endParaRPr>
          </a:p>
          <a:p>
            <a:pPr marL="234289"/>
            <a:r>
              <a:rPr sz="1900" spc="-11" dirty="0">
                <a:latin typeface="Calibri"/>
                <a:cs typeface="Calibri"/>
              </a:rPr>
              <a:t>&lt;title&gt;Types </a:t>
            </a:r>
            <a:r>
              <a:rPr sz="1900" spc="-5" dirty="0">
                <a:latin typeface="Calibri"/>
                <a:cs typeface="Calibri"/>
              </a:rPr>
              <a:t>of</a:t>
            </a:r>
            <a:r>
              <a:rPr sz="1900" spc="5" dirty="0">
                <a:latin typeface="Calibri"/>
                <a:cs typeface="Calibri"/>
              </a:rPr>
              <a:t> </a:t>
            </a:r>
            <a:r>
              <a:rPr sz="1900" spc="-5" dirty="0">
                <a:latin typeface="Calibri"/>
                <a:cs typeface="Calibri"/>
              </a:rPr>
              <a:t>Nouns&lt;/title&gt;</a:t>
            </a:r>
            <a:endParaRPr sz="1900">
              <a:latin typeface="Calibri"/>
              <a:cs typeface="Calibri"/>
            </a:endParaRPr>
          </a:p>
          <a:p>
            <a:pPr marR="2650495" algn="ctr"/>
            <a:r>
              <a:rPr sz="1900" spc="-11" dirty="0">
                <a:latin typeface="Calibri"/>
                <a:cs typeface="Calibri"/>
              </a:rPr>
              <a:t>&lt;/head&gt;</a:t>
            </a:r>
            <a:endParaRPr sz="1900">
              <a:latin typeface="Calibri"/>
              <a:cs typeface="Calibri"/>
            </a:endParaRPr>
          </a:p>
          <a:p>
            <a:pPr marR="2742699" algn="ctr"/>
            <a:r>
              <a:rPr sz="1900" spc="-11" dirty="0">
                <a:latin typeface="Calibri"/>
                <a:cs typeface="Calibri"/>
              </a:rPr>
              <a:t>&lt;body&gt;</a:t>
            </a:r>
            <a:endParaRPr sz="1900">
              <a:latin typeface="Calibri"/>
              <a:cs typeface="Calibri"/>
            </a:endParaRPr>
          </a:p>
          <a:p>
            <a:pPr marL="234289"/>
            <a:r>
              <a:rPr sz="1900" spc="-19" dirty="0">
                <a:latin typeface="Calibri"/>
                <a:cs typeface="Calibri"/>
              </a:rPr>
              <a:t>&lt;h2&gt;Types </a:t>
            </a:r>
            <a:r>
              <a:rPr sz="1900" spc="-5" dirty="0">
                <a:latin typeface="Calibri"/>
                <a:cs typeface="Calibri"/>
              </a:rPr>
              <a:t>of</a:t>
            </a:r>
            <a:r>
              <a:rPr sz="1900" spc="35" dirty="0">
                <a:latin typeface="Calibri"/>
                <a:cs typeface="Calibri"/>
              </a:rPr>
              <a:t> </a:t>
            </a:r>
            <a:r>
              <a:rPr sz="1900" spc="-5" dirty="0">
                <a:latin typeface="Calibri"/>
                <a:cs typeface="Calibri"/>
              </a:rPr>
              <a:t>Nouns&lt;/h2&gt;</a:t>
            </a:r>
            <a:endParaRPr sz="1900">
              <a:latin typeface="Calibri"/>
              <a:cs typeface="Calibri"/>
            </a:endParaRPr>
          </a:p>
          <a:p>
            <a:pPr marR="2828102" algn="ctr"/>
            <a:r>
              <a:rPr sz="1900" spc="-11" dirty="0">
                <a:latin typeface="Calibri"/>
                <a:cs typeface="Calibri"/>
              </a:rPr>
              <a:t>&lt;dl&gt;</a:t>
            </a:r>
            <a:endParaRPr sz="1900">
              <a:latin typeface="Calibri"/>
              <a:cs typeface="Calibri"/>
            </a:endParaRPr>
          </a:p>
          <a:p>
            <a:pPr marL="343121">
              <a:spcBef>
                <a:spcPts val="5"/>
              </a:spcBef>
            </a:pPr>
            <a:r>
              <a:rPr sz="1900" spc="-11" dirty="0">
                <a:latin typeface="Calibri"/>
                <a:cs typeface="Calibri"/>
              </a:rPr>
              <a:t>&lt;dt&gt;&lt;b&gt;Common</a:t>
            </a:r>
            <a:r>
              <a:rPr sz="1900" spc="30" dirty="0">
                <a:latin typeface="Calibri"/>
                <a:cs typeface="Calibri"/>
              </a:rPr>
              <a:t> </a:t>
            </a:r>
            <a:r>
              <a:rPr sz="1900" spc="-5" dirty="0">
                <a:latin typeface="Calibri"/>
                <a:cs typeface="Calibri"/>
              </a:rPr>
              <a:t>Noun:&lt;/b</a:t>
            </a:r>
            <a:r>
              <a:rPr sz="1900" spc="-5">
                <a:latin typeface="Calibri"/>
                <a:cs typeface="Calibri"/>
              </a:rPr>
              <a:t>&gt;&lt;/</a:t>
            </a:r>
            <a:r>
              <a:rPr sz="1900" spc="-5" smtClean="0">
                <a:latin typeface="Calibri"/>
                <a:cs typeface="Calibri"/>
              </a:rPr>
              <a:t>dt</a:t>
            </a:r>
            <a:r>
              <a:rPr lang="en-US" sz="1900" spc="-5" smtClean="0">
                <a:latin typeface="Calibri"/>
                <a:cs typeface="Calibri"/>
              </a:rPr>
              <a:t>&gt;</a:t>
            </a:r>
            <a:endParaRPr sz="1900">
              <a:latin typeface="Calibri"/>
              <a:cs typeface="Calibri"/>
            </a:endParaRPr>
          </a:p>
          <a:p>
            <a:pPr marL="15114" marR="6047" indent="328004"/>
            <a:r>
              <a:rPr sz="1900" spc="-5" dirty="0">
                <a:latin typeface="Calibri"/>
                <a:cs typeface="Calibri"/>
              </a:rPr>
              <a:t>&lt;dd&gt;It is a name of an </a:t>
            </a:r>
            <a:r>
              <a:rPr sz="1900" spc="-11" dirty="0">
                <a:latin typeface="Calibri"/>
                <a:cs typeface="Calibri"/>
              </a:rPr>
              <a:t>object </a:t>
            </a:r>
            <a:r>
              <a:rPr sz="1900" spc="-5" dirty="0">
                <a:latin typeface="Calibri"/>
                <a:cs typeface="Calibri"/>
              </a:rPr>
              <a:t>in </a:t>
            </a:r>
            <a:r>
              <a:rPr sz="1900" spc="-11" dirty="0">
                <a:latin typeface="Calibri"/>
                <a:cs typeface="Calibri"/>
              </a:rPr>
              <a:t>ge  pencil, pen, </a:t>
            </a:r>
            <a:r>
              <a:rPr sz="1900" spc="-35" dirty="0">
                <a:latin typeface="Calibri"/>
                <a:cs typeface="Calibri"/>
              </a:rPr>
              <a:t>paper, </a:t>
            </a:r>
            <a:r>
              <a:rPr sz="1900" spc="-5" dirty="0">
                <a:latin typeface="Calibri"/>
                <a:cs typeface="Calibri"/>
              </a:rPr>
              <a:t>and so</a:t>
            </a:r>
            <a:r>
              <a:rPr sz="1900" spc="60" dirty="0">
                <a:latin typeface="Calibri"/>
                <a:cs typeface="Calibri"/>
              </a:rPr>
              <a:t> </a:t>
            </a:r>
            <a:r>
              <a:rPr sz="1900" spc="-5" dirty="0">
                <a:latin typeface="Calibri"/>
                <a:cs typeface="Calibri"/>
              </a:rPr>
              <a:t>on.&lt;/dd&gt;</a:t>
            </a:r>
            <a:endParaRPr sz="1900">
              <a:latin typeface="Calibri"/>
              <a:cs typeface="Calibri"/>
            </a:endParaRPr>
          </a:p>
          <a:p>
            <a:pPr marL="343121"/>
            <a:r>
              <a:rPr sz="1900" spc="-11" dirty="0">
                <a:latin typeface="Calibri"/>
                <a:cs typeface="Calibri"/>
              </a:rPr>
              <a:t>&lt;dt&gt;&lt;b&gt;Proper </a:t>
            </a:r>
            <a:r>
              <a:rPr sz="1900" spc="-5" dirty="0">
                <a:latin typeface="Calibri"/>
                <a:cs typeface="Calibri"/>
              </a:rPr>
              <a:t>Noun:&lt;/b&gt;&lt;/dt&gt;</a:t>
            </a:r>
            <a:endParaRPr sz="1900">
              <a:latin typeface="Calibri"/>
              <a:cs typeface="Calibri"/>
            </a:endParaRPr>
          </a:p>
          <a:p>
            <a:pPr marL="343121"/>
            <a:r>
              <a:rPr sz="1900" spc="-5" dirty="0">
                <a:latin typeface="Calibri"/>
                <a:cs typeface="Calibri"/>
              </a:rPr>
              <a:t>&lt;dd&gt;It is the </a:t>
            </a:r>
            <a:r>
              <a:rPr sz="1900" spc="-11" dirty="0">
                <a:latin typeface="Calibri"/>
                <a:cs typeface="Calibri"/>
              </a:rPr>
              <a:t>unique </a:t>
            </a:r>
            <a:r>
              <a:rPr sz="1900" spc="-5" dirty="0">
                <a:latin typeface="Calibri"/>
                <a:cs typeface="Calibri"/>
              </a:rPr>
              <a:t>name of </a:t>
            </a:r>
            <a:r>
              <a:rPr sz="1900" spc="-5">
                <a:latin typeface="Calibri"/>
                <a:cs typeface="Calibri"/>
              </a:rPr>
              <a:t>a</a:t>
            </a:r>
            <a:r>
              <a:rPr sz="1900" spc="30">
                <a:latin typeface="Calibri"/>
                <a:cs typeface="Calibri"/>
              </a:rPr>
              <a:t> </a:t>
            </a:r>
            <a:r>
              <a:rPr sz="1900" spc="-11" smtClean="0">
                <a:latin typeface="Calibri"/>
                <a:cs typeface="Calibri"/>
              </a:rPr>
              <a:t>p</a:t>
            </a:r>
            <a:r>
              <a:rPr lang="en-US" sz="1900" spc="-11" smtClean="0">
                <a:latin typeface="Calibri"/>
                <a:cs typeface="Calibri"/>
              </a:rPr>
              <a:t>lace</a:t>
            </a:r>
            <a:endParaRPr sz="1900">
              <a:latin typeface="Calibri"/>
              <a:cs typeface="Calibri"/>
            </a:endParaRPr>
          </a:p>
          <a:p>
            <a:pPr marL="343121"/>
            <a:r>
              <a:rPr sz="1900" spc="-5" dirty="0">
                <a:latin typeface="Calibri"/>
                <a:cs typeface="Calibri"/>
              </a:rPr>
              <a:t>&lt;/dd&gt;</a:t>
            </a:r>
            <a:endParaRPr sz="1900">
              <a:latin typeface="Calibri"/>
              <a:cs typeface="Calibri"/>
            </a:endParaRPr>
          </a:p>
          <a:p>
            <a:pPr marR="2735898" algn="ctr"/>
            <a:r>
              <a:rPr sz="1900" spc="-11" dirty="0">
                <a:latin typeface="Calibri"/>
                <a:cs typeface="Calibri"/>
              </a:rPr>
              <a:t>&lt;/dl&gt;</a:t>
            </a:r>
            <a:endParaRPr sz="1900">
              <a:latin typeface="Calibri"/>
              <a:cs typeface="Calibri"/>
            </a:endParaRPr>
          </a:p>
          <a:p>
            <a:pPr marR="2650495" algn="ctr"/>
            <a:r>
              <a:rPr sz="1900" spc="-11" dirty="0">
                <a:latin typeface="Calibri"/>
                <a:cs typeface="Calibri"/>
              </a:rPr>
              <a:t>&lt;/body&gt;</a:t>
            </a:r>
            <a:endParaRPr sz="1900">
              <a:latin typeface="Calibri"/>
              <a:cs typeface="Calibri"/>
            </a:endParaRPr>
          </a:p>
          <a:p>
            <a:pPr marL="15114"/>
            <a:r>
              <a:rPr sz="1900" spc="-11" dirty="0">
                <a:latin typeface="Calibri"/>
                <a:cs typeface="Calibri"/>
              </a:rPr>
              <a:t>&lt;/html&gt;</a:t>
            </a:r>
            <a:endParaRPr sz="19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876801" y="2010156"/>
            <a:ext cx="6679183" cy="30952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/>
              <a:t>3</a:t>
            </a:r>
            <a:r>
              <a:rPr lang="vi-VN" smtClean="0"/>
              <a:t> -</a:t>
            </a:r>
            <a:r>
              <a:rPr lang="en-US" smtClean="0"/>
              <a:t> Định dạng văn bản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965305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5825" y="86869"/>
            <a:ext cx="11757152" cy="66446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8190" y="53311"/>
            <a:ext cx="6891021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lang="vi-VN" spc="-5" dirty="0"/>
              <a:t>MÀU NỀN </a:t>
            </a:r>
            <a:r>
              <a:rPr lang="vi-VN" spc="-49" dirty="0"/>
              <a:t>VÀ </a:t>
            </a:r>
            <a:r>
              <a:rPr lang="vi-VN" spc="-5" dirty="0"/>
              <a:t>MÀU CHỮ</a:t>
            </a:r>
            <a:r>
              <a:rPr lang="vi-VN" dirty="0"/>
              <a:t> </a:t>
            </a:r>
            <a:r>
              <a:rPr lang="vi-VN" spc="-5" dirty="0"/>
              <a:t>1-2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sldNum" idx="12"/>
          </p:nvPr>
        </p:nvSpPr>
        <p:spPr>
          <a:xfrm>
            <a:off x="11582404" y="6530874"/>
            <a:ext cx="533398" cy="2180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709"/>
              </a:lnSpc>
            </a:pPr>
            <a:fld id="{81D60167-4931-47E6-BA6A-407CBD079E47}" type="slidenum">
              <a:rPr dirty="0"/>
              <a:pPr marL="30231">
                <a:lnSpc>
                  <a:spcPts val="1709"/>
                </a:lnSpc>
              </a:pPr>
              <a:t>24</a:t>
            </a:fld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407417" y="1123951"/>
            <a:ext cx="11175999" cy="593090"/>
          </a:xfrm>
          <a:custGeom>
            <a:avLst/>
            <a:gdLst/>
            <a:ahLst/>
            <a:cxnLst/>
            <a:rect l="l" t="t" r="r" b="b"/>
            <a:pathLst>
              <a:path w="8382000" h="593089">
                <a:moveTo>
                  <a:pt x="8283194" y="0"/>
                </a:moveTo>
                <a:lnTo>
                  <a:pt x="98806" y="0"/>
                </a:lnTo>
                <a:lnTo>
                  <a:pt x="60345" y="7758"/>
                </a:lnTo>
                <a:lnTo>
                  <a:pt x="28938" y="28924"/>
                </a:lnTo>
                <a:lnTo>
                  <a:pt x="7764" y="60328"/>
                </a:lnTo>
                <a:lnTo>
                  <a:pt x="0" y="98805"/>
                </a:lnTo>
                <a:lnTo>
                  <a:pt x="0" y="494029"/>
                </a:lnTo>
                <a:lnTo>
                  <a:pt x="7764" y="532507"/>
                </a:lnTo>
                <a:lnTo>
                  <a:pt x="28938" y="563911"/>
                </a:lnTo>
                <a:lnTo>
                  <a:pt x="60345" y="585077"/>
                </a:lnTo>
                <a:lnTo>
                  <a:pt x="98806" y="592836"/>
                </a:lnTo>
                <a:lnTo>
                  <a:pt x="8283194" y="592836"/>
                </a:lnTo>
                <a:lnTo>
                  <a:pt x="8321671" y="585077"/>
                </a:lnTo>
                <a:lnTo>
                  <a:pt x="8353075" y="563911"/>
                </a:lnTo>
                <a:lnTo>
                  <a:pt x="8374241" y="532507"/>
                </a:lnTo>
                <a:lnTo>
                  <a:pt x="8382000" y="494029"/>
                </a:lnTo>
                <a:lnTo>
                  <a:pt x="8382000" y="98805"/>
                </a:lnTo>
                <a:lnTo>
                  <a:pt x="8374241" y="60328"/>
                </a:lnTo>
                <a:lnTo>
                  <a:pt x="8353075" y="28924"/>
                </a:lnTo>
                <a:lnTo>
                  <a:pt x="8321671" y="7758"/>
                </a:lnTo>
                <a:lnTo>
                  <a:pt x="8283194" y="0"/>
                </a:lnTo>
                <a:close/>
              </a:path>
            </a:pathLst>
          </a:custGeom>
          <a:solidFill>
            <a:srgbClr val="D9959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07417" y="1123951"/>
            <a:ext cx="11175999" cy="593090"/>
          </a:xfrm>
          <a:custGeom>
            <a:avLst/>
            <a:gdLst/>
            <a:ahLst/>
            <a:cxnLst/>
            <a:rect l="l" t="t" r="r" b="b"/>
            <a:pathLst>
              <a:path w="8382000" h="593089">
                <a:moveTo>
                  <a:pt x="0" y="98805"/>
                </a:moveTo>
                <a:lnTo>
                  <a:pt x="7764" y="60328"/>
                </a:lnTo>
                <a:lnTo>
                  <a:pt x="28938" y="28924"/>
                </a:lnTo>
                <a:lnTo>
                  <a:pt x="60345" y="7758"/>
                </a:lnTo>
                <a:lnTo>
                  <a:pt x="98806" y="0"/>
                </a:lnTo>
                <a:lnTo>
                  <a:pt x="8283194" y="0"/>
                </a:lnTo>
                <a:lnTo>
                  <a:pt x="8321671" y="7758"/>
                </a:lnTo>
                <a:lnTo>
                  <a:pt x="8353075" y="28924"/>
                </a:lnTo>
                <a:lnTo>
                  <a:pt x="8374241" y="60328"/>
                </a:lnTo>
                <a:lnTo>
                  <a:pt x="8382000" y="98805"/>
                </a:lnTo>
                <a:lnTo>
                  <a:pt x="8382000" y="494029"/>
                </a:lnTo>
                <a:lnTo>
                  <a:pt x="8374241" y="532507"/>
                </a:lnTo>
                <a:lnTo>
                  <a:pt x="8353075" y="563911"/>
                </a:lnTo>
                <a:lnTo>
                  <a:pt x="8321671" y="585077"/>
                </a:lnTo>
                <a:lnTo>
                  <a:pt x="8283194" y="592836"/>
                </a:lnTo>
                <a:lnTo>
                  <a:pt x="98806" y="592836"/>
                </a:lnTo>
                <a:lnTo>
                  <a:pt x="60345" y="585077"/>
                </a:lnTo>
                <a:lnTo>
                  <a:pt x="28938" y="563911"/>
                </a:lnTo>
                <a:lnTo>
                  <a:pt x="7764" y="532507"/>
                </a:lnTo>
                <a:lnTo>
                  <a:pt x="0" y="494029"/>
                </a:lnTo>
                <a:lnTo>
                  <a:pt x="0" y="98805"/>
                </a:lnTo>
                <a:close/>
              </a:path>
            </a:pathLst>
          </a:custGeom>
          <a:ln w="259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07417" y="1936242"/>
            <a:ext cx="11175999" cy="600711"/>
          </a:xfrm>
          <a:custGeom>
            <a:avLst/>
            <a:gdLst/>
            <a:ahLst/>
            <a:cxnLst/>
            <a:rect l="l" t="t" r="r" b="b"/>
            <a:pathLst>
              <a:path w="8382000" h="600710">
                <a:moveTo>
                  <a:pt x="8281924" y="0"/>
                </a:moveTo>
                <a:lnTo>
                  <a:pt x="100076" y="0"/>
                </a:lnTo>
                <a:lnTo>
                  <a:pt x="61121" y="7868"/>
                </a:lnTo>
                <a:lnTo>
                  <a:pt x="29311" y="29321"/>
                </a:lnTo>
                <a:lnTo>
                  <a:pt x="7864" y="61132"/>
                </a:lnTo>
                <a:lnTo>
                  <a:pt x="0" y="100075"/>
                </a:lnTo>
                <a:lnTo>
                  <a:pt x="0" y="500380"/>
                </a:lnTo>
                <a:lnTo>
                  <a:pt x="7864" y="539323"/>
                </a:lnTo>
                <a:lnTo>
                  <a:pt x="29311" y="571134"/>
                </a:lnTo>
                <a:lnTo>
                  <a:pt x="61121" y="592587"/>
                </a:lnTo>
                <a:lnTo>
                  <a:pt x="100076" y="600456"/>
                </a:lnTo>
                <a:lnTo>
                  <a:pt x="8281924" y="600456"/>
                </a:lnTo>
                <a:lnTo>
                  <a:pt x="8320867" y="592587"/>
                </a:lnTo>
                <a:lnTo>
                  <a:pt x="8352678" y="571134"/>
                </a:lnTo>
                <a:lnTo>
                  <a:pt x="8374131" y="539323"/>
                </a:lnTo>
                <a:lnTo>
                  <a:pt x="8382000" y="500380"/>
                </a:lnTo>
                <a:lnTo>
                  <a:pt x="8382000" y="100075"/>
                </a:lnTo>
                <a:lnTo>
                  <a:pt x="8374131" y="61132"/>
                </a:lnTo>
                <a:lnTo>
                  <a:pt x="8352678" y="29321"/>
                </a:lnTo>
                <a:lnTo>
                  <a:pt x="8320867" y="7868"/>
                </a:lnTo>
                <a:lnTo>
                  <a:pt x="8281924" y="0"/>
                </a:lnTo>
                <a:close/>
              </a:path>
            </a:pathLst>
          </a:custGeom>
          <a:solidFill>
            <a:srgbClr val="9BBA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07417" y="1936242"/>
            <a:ext cx="11175999" cy="600711"/>
          </a:xfrm>
          <a:custGeom>
            <a:avLst/>
            <a:gdLst/>
            <a:ahLst/>
            <a:cxnLst/>
            <a:rect l="l" t="t" r="r" b="b"/>
            <a:pathLst>
              <a:path w="8382000" h="600710">
                <a:moveTo>
                  <a:pt x="0" y="100075"/>
                </a:moveTo>
                <a:lnTo>
                  <a:pt x="7864" y="61132"/>
                </a:lnTo>
                <a:lnTo>
                  <a:pt x="29311" y="29321"/>
                </a:lnTo>
                <a:lnTo>
                  <a:pt x="61121" y="7868"/>
                </a:lnTo>
                <a:lnTo>
                  <a:pt x="100076" y="0"/>
                </a:lnTo>
                <a:lnTo>
                  <a:pt x="8281924" y="0"/>
                </a:lnTo>
                <a:lnTo>
                  <a:pt x="8320867" y="7868"/>
                </a:lnTo>
                <a:lnTo>
                  <a:pt x="8352678" y="29321"/>
                </a:lnTo>
                <a:lnTo>
                  <a:pt x="8374131" y="61132"/>
                </a:lnTo>
                <a:lnTo>
                  <a:pt x="8382000" y="100075"/>
                </a:lnTo>
                <a:lnTo>
                  <a:pt x="8382000" y="500380"/>
                </a:lnTo>
                <a:lnTo>
                  <a:pt x="8374131" y="539323"/>
                </a:lnTo>
                <a:lnTo>
                  <a:pt x="8352678" y="571134"/>
                </a:lnTo>
                <a:lnTo>
                  <a:pt x="8320867" y="592587"/>
                </a:lnTo>
                <a:lnTo>
                  <a:pt x="8281924" y="600456"/>
                </a:lnTo>
                <a:lnTo>
                  <a:pt x="100076" y="600456"/>
                </a:lnTo>
                <a:lnTo>
                  <a:pt x="61121" y="592587"/>
                </a:lnTo>
                <a:lnTo>
                  <a:pt x="29311" y="571134"/>
                </a:lnTo>
                <a:lnTo>
                  <a:pt x="7864" y="539323"/>
                </a:lnTo>
                <a:lnTo>
                  <a:pt x="0" y="500380"/>
                </a:lnTo>
                <a:lnTo>
                  <a:pt x="0" y="100075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07417" y="2826258"/>
            <a:ext cx="11175999" cy="690880"/>
          </a:xfrm>
          <a:custGeom>
            <a:avLst/>
            <a:gdLst/>
            <a:ahLst/>
            <a:cxnLst/>
            <a:rect l="l" t="t" r="r" b="b"/>
            <a:pathLst>
              <a:path w="8382000" h="690879">
                <a:moveTo>
                  <a:pt x="8266938" y="0"/>
                </a:moveTo>
                <a:lnTo>
                  <a:pt x="115061" y="0"/>
                </a:lnTo>
                <a:lnTo>
                  <a:pt x="70273" y="9048"/>
                </a:lnTo>
                <a:lnTo>
                  <a:pt x="33699" y="33718"/>
                </a:lnTo>
                <a:lnTo>
                  <a:pt x="9041" y="70294"/>
                </a:lnTo>
                <a:lnTo>
                  <a:pt x="0" y="115062"/>
                </a:lnTo>
                <a:lnTo>
                  <a:pt x="0" y="575309"/>
                </a:lnTo>
                <a:lnTo>
                  <a:pt x="9041" y="620077"/>
                </a:lnTo>
                <a:lnTo>
                  <a:pt x="33699" y="656653"/>
                </a:lnTo>
                <a:lnTo>
                  <a:pt x="70273" y="681323"/>
                </a:lnTo>
                <a:lnTo>
                  <a:pt x="115061" y="690371"/>
                </a:lnTo>
                <a:lnTo>
                  <a:pt x="8266938" y="690371"/>
                </a:lnTo>
                <a:lnTo>
                  <a:pt x="8311705" y="681323"/>
                </a:lnTo>
                <a:lnTo>
                  <a:pt x="8348281" y="656653"/>
                </a:lnTo>
                <a:lnTo>
                  <a:pt x="8372951" y="620077"/>
                </a:lnTo>
                <a:lnTo>
                  <a:pt x="8382000" y="575309"/>
                </a:lnTo>
                <a:lnTo>
                  <a:pt x="8382000" y="115062"/>
                </a:lnTo>
                <a:lnTo>
                  <a:pt x="8372951" y="70294"/>
                </a:lnTo>
                <a:lnTo>
                  <a:pt x="8348281" y="33718"/>
                </a:lnTo>
                <a:lnTo>
                  <a:pt x="8311705" y="9048"/>
                </a:lnTo>
                <a:lnTo>
                  <a:pt x="8266938" y="0"/>
                </a:lnTo>
                <a:close/>
              </a:path>
            </a:pathLst>
          </a:custGeom>
          <a:solidFill>
            <a:srgbClr val="B3A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07417" y="2826258"/>
            <a:ext cx="11175999" cy="690880"/>
          </a:xfrm>
          <a:custGeom>
            <a:avLst/>
            <a:gdLst/>
            <a:ahLst/>
            <a:cxnLst/>
            <a:rect l="l" t="t" r="r" b="b"/>
            <a:pathLst>
              <a:path w="8382000" h="690879">
                <a:moveTo>
                  <a:pt x="0" y="115062"/>
                </a:moveTo>
                <a:lnTo>
                  <a:pt x="9041" y="70294"/>
                </a:lnTo>
                <a:lnTo>
                  <a:pt x="33699" y="33718"/>
                </a:lnTo>
                <a:lnTo>
                  <a:pt x="70273" y="9048"/>
                </a:lnTo>
                <a:lnTo>
                  <a:pt x="115061" y="0"/>
                </a:lnTo>
                <a:lnTo>
                  <a:pt x="8266938" y="0"/>
                </a:lnTo>
                <a:lnTo>
                  <a:pt x="8311705" y="9048"/>
                </a:lnTo>
                <a:lnTo>
                  <a:pt x="8348281" y="33718"/>
                </a:lnTo>
                <a:lnTo>
                  <a:pt x="8372951" y="70294"/>
                </a:lnTo>
                <a:lnTo>
                  <a:pt x="8382000" y="115062"/>
                </a:lnTo>
                <a:lnTo>
                  <a:pt x="8382000" y="575309"/>
                </a:lnTo>
                <a:lnTo>
                  <a:pt x="8372951" y="620077"/>
                </a:lnTo>
                <a:lnTo>
                  <a:pt x="8348281" y="656653"/>
                </a:lnTo>
                <a:lnTo>
                  <a:pt x="8311705" y="681323"/>
                </a:lnTo>
                <a:lnTo>
                  <a:pt x="8266938" y="690371"/>
                </a:lnTo>
                <a:lnTo>
                  <a:pt x="115061" y="690371"/>
                </a:lnTo>
                <a:lnTo>
                  <a:pt x="70273" y="681323"/>
                </a:lnTo>
                <a:lnTo>
                  <a:pt x="33699" y="656653"/>
                </a:lnTo>
                <a:lnTo>
                  <a:pt x="9041" y="620077"/>
                </a:lnTo>
                <a:lnTo>
                  <a:pt x="0" y="575309"/>
                </a:lnTo>
                <a:lnTo>
                  <a:pt x="0" y="115062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519517" y="1247903"/>
            <a:ext cx="10520678" cy="4819141"/>
          </a:xfrm>
          <a:prstGeom prst="rect">
            <a:avLst/>
          </a:prstGeom>
        </p:spPr>
        <p:txBody>
          <a:bodyPr vert="horz" wrap="square" lIns="0" tIns="15114" rIns="0" bIns="0" rtlCol="0">
            <a:spAutoFit/>
          </a:bodyPr>
          <a:lstStyle/>
          <a:p>
            <a:pPr marL="15114">
              <a:spcBef>
                <a:spcPts val="119"/>
              </a:spcBef>
            </a:pPr>
            <a:r>
              <a:rPr spc="-5" dirty="0">
                <a:latin typeface="Arial"/>
                <a:cs typeface="Arial"/>
              </a:rPr>
              <a:t>Thuộc tính nền </a:t>
            </a:r>
            <a:r>
              <a:rPr spc="-11" dirty="0">
                <a:latin typeface="Arial"/>
                <a:cs typeface="Arial"/>
              </a:rPr>
              <a:t>xác </a:t>
            </a:r>
            <a:r>
              <a:rPr spc="-5" dirty="0">
                <a:latin typeface="Arial"/>
                <a:cs typeface="Arial"/>
              </a:rPr>
              <a:t>định màu nền </a:t>
            </a:r>
            <a:r>
              <a:rPr dirty="0">
                <a:latin typeface="Arial"/>
                <a:cs typeface="Arial"/>
              </a:rPr>
              <a:t>và </a:t>
            </a:r>
            <a:r>
              <a:rPr spc="-5" dirty="0">
                <a:latin typeface="Arial"/>
                <a:cs typeface="Arial"/>
              </a:rPr>
              <a:t>hình ảnh </a:t>
            </a:r>
            <a:r>
              <a:rPr dirty="0">
                <a:latin typeface="Arial"/>
                <a:cs typeface="Arial"/>
              </a:rPr>
              <a:t>cho các </a:t>
            </a:r>
            <a:r>
              <a:rPr spc="-5" dirty="0">
                <a:latin typeface="Arial"/>
                <a:cs typeface="Arial"/>
              </a:rPr>
              <a:t>trang</a:t>
            </a:r>
            <a:r>
              <a:rPr spc="41" dirty="0">
                <a:latin typeface="Arial"/>
                <a:cs typeface="Arial"/>
              </a:rPr>
              <a:t> </a:t>
            </a:r>
            <a:r>
              <a:rPr spc="-11" dirty="0">
                <a:latin typeface="Arial"/>
                <a:cs typeface="Arial"/>
              </a:rPr>
              <a:t>Web.</a:t>
            </a:r>
            <a:endParaRPr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 marL="15114" marR="6047">
              <a:lnSpc>
                <a:spcPts val="2225"/>
              </a:lnSpc>
              <a:spcBef>
                <a:spcPts val="1595"/>
              </a:spcBef>
            </a:pPr>
            <a:r>
              <a:rPr spc="-5" dirty="0">
                <a:latin typeface="Arial"/>
                <a:cs typeface="Arial"/>
              </a:rPr>
              <a:t>Thuộc tính nền là một thuộc tính viết </a:t>
            </a:r>
            <a:r>
              <a:rPr dirty="0">
                <a:latin typeface="Arial"/>
                <a:cs typeface="Arial"/>
              </a:rPr>
              <a:t>tắt </a:t>
            </a:r>
            <a:r>
              <a:rPr spc="-5" dirty="0">
                <a:latin typeface="Arial"/>
                <a:cs typeface="Arial"/>
              </a:rPr>
              <a:t>mà </a:t>
            </a:r>
            <a:r>
              <a:rPr spc="-11" dirty="0">
                <a:latin typeface="Arial"/>
                <a:cs typeface="Arial"/>
              </a:rPr>
              <a:t>xác </a:t>
            </a:r>
            <a:r>
              <a:rPr spc="-5" dirty="0">
                <a:latin typeface="Arial"/>
                <a:cs typeface="Arial"/>
              </a:rPr>
              <a:t>định </a:t>
            </a:r>
            <a:r>
              <a:rPr dirty="0">
                <a:latin typeface="Arial"/>
                <a:cs typeface="Arial"/>
              </a:rPr>
              <a:t>tất cả </a:t>
            </a:r>
            <a:r>
              <a:rPr spc="-5" dirty="0">
                <a:latin typeface="Arial"/>
                <a:cs typeface="Arial"/>
              </a:rPr>
              <a:t>các thuộc tính nền  </a:t>
            </a:r>
            <a:r>
              <a:rPr dirty="0">
                <a:latin typeface="Arial"/>
                <a:cs typeface="Arial"/>
              </a:rPr>
              <a:t>chỉ </a:t>
            </a:r>
            <a:r>
              <a:rPr spc="-5" dirty="0">
                <a:latin typeface="Arial"/>
                <a:cs typeface="Arial"/>
              </a:rPr>
              <a:t>trong một khai</a:t>
            </a:r>
            <a:r>
              <a:rPr spc="11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báo.</a:t>
            </a:r>
            <a:endParaRPr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spcBef>
                <a:spcPts val="24"/>
              </a:spcBef>
            </a:pPr>
            <a:endParaRPr sz="1900">
              <a:latin typeface="Times New Roman"/>
              <a:cs typeface="Times New Roman"/>
            </a:endParaRPr>
          </a:p>
          <a:p>
            <a:pPr marL="20407"/>
            <a:r>
              <a:rPr spc="-11" dirty="0">
                <a:latin typeface="Calibri"/>
                <a:cs typeface="Calibri"/>
              </a:rPr>
              <a:t>bgcolor </a:t>
            </a:r>
            <a:r>
              <a:rPr spc="-5" dirty="0">
                <a:latin typeface="Arial"/>
                <a:cs typeface="Arial"/>
              </a:rPr>
              <a:t>thuộc tính </a:t>
            </a:r>
            <a:r>
              <a:rPr spc="-11" dirty="0">
                <a:latin typeface="Arial"/>
                <a:cs typeface="Arial"/>
              </a:rPr>
              <a:t>xác định </a:t>
            </a:r>
            <a:r>
              <a:rPr spc="-5" dirty="0">
                <a:latin typeface="Arial"/>
                <a:cs typeface="Arial"/>
              </a:rPr>
              <a:t>màu </a:t>
            </a:r>
            <a:r>
              <a:rPr spc="-11" dirty="0">
                <a:latin typeface="Arial"/>
                <a:cs typeface="Arial"/>
              </a:rPr>
              <a:t>nền </a:t>
            </a:r>
            <a:r>
              <a:rPr spc="-5" dirty="0">
                <a:latin typeface="Arial"/>
                <a:cs typeface="Arial"/>
              </a:rPr>
              <a:t>của một </a:t>
            </a:r>
            <a:r>
              <a:rPr dirty="0">
                <a:latin typeface="Arial"/>
                <a:cs typeface="Arial"/>
              </a:rPr>
              <a:t>tài</a:t>
            </a:r>
            <a:r>
              <a:rPr spc="95" dirty="0">
                <a:latin typeface="Arial"/>
                <a:cs typeface="Arial"/>
              </a:rPr>
              <a:t> </a:t>
            </a:r>
            <a:r>
              <a:rPr spc="-11" dirty="0">
                <a:latin typeface="Arial"/>
                <a:cs typeface="Arial"/>
              </a:rPr>
              <a:t>liệu.</a:t>
            </a:r>
            <a:endParaRPr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spcBef>
                <a:spcPts val="54"/>
              </a:spcBef>
            </a:pPr>
            <a:endParaRPr sz="2700">
              <a:latin typeface="Times New Roman"/>
              <a:cs typeface="Times New Roman"/>
            </a:endParaRPr>
          </a:p>
          <a:p>
            <a:pPr marL="551713" indent="-326493">
              <a:buClr>
                <a:srgbClr val="AC1317"/>
              </a:buClr>
              <a:buSzPct val="151351"/>
              <a:buFont typeface="Wingdings"/>
              <a:buChar char=""/>
              <a:tabLst>
                <a:tab pos="552470" algn="l"/>
              </a:tabLst>
            </a:pPr>
            <a:r>
              <a:rPr dirty="0">
                <a:latin typeface="Calibri"/>
                <a:cs typeface="Calibri"/>
              </a:rPr>
              <a:t>Cú</a:t>
            </a:r>
            <a:r>
              <a:rPr spc="25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pháp:</a:t>
            </a:r>
            <a:endParaRPr>
              <a:latin typeface="Calibri"/>
              <a:cs typeface="Calibri"/>
            </a:endParaRPr>
          </a:p>
          <a:p>
            <a:pPr marL="225220" marR="2516723">
              <a:lnSpc>
                <a:spcPts val="6367"/>
              </a:lnSpc>
              <a:spcBef>
                <a:spcPts val="95"/>
              </a:spcBef>
            </a:pPr>
            <a:r>
              <a:rPr dirty="0">
                <a:latin typeface="Calibri"/>
                <a:cs typeface="Calibri"/>
              </a:rPr>
              <a:t>&lt;body </a:t>
            </a:r>
            <a:r>
              <a:rPr spc="-5" dirty="0">
                <a:latin typeface="Calibri"/>
                <a:cs typeface="Calibri"/>
              </a:rPr>
              <a:t>bgcolor=”color_name|hex_number|rgb_number”&gt;  </a:t>
            </a:r>
            <a:r>
              <a:rPr spc="-30" dirty="0">
                <a:latin typeface="Calibri"/>
                <a:cs typeface="Calibri"/>
              </a:rPr>
              <a:t>Trong</a:t>
            </a:r>
            <a:r>
              <a:rPr spc="241" dirty="0">
                <a:latin typeface="Calibri"/>
                <a:cs typeface="Calibri"/>
              </a:rPr>
              <a:t> </a:t>
            </a:r>
            <a:r>
              <a:rPr spc="-5" dirty="0">
                <a:latin typeface="Calibri"/>
                <a:cs typeface="Calibri"/>
              </a:rPr>
              <a:t>đó,</a:t>
            </a:r>
            <a:endParaRPr>
              <a:latin typeface="Calibri"/>
              <a:cs typeface="Calibri"/>
            </a:endParaRPr>
          </a:p>
          <a:p>
            <a:pPr marL="225220">
              <a:lnSpc>
                <a:spcPts val="2143"/>
              </a:lnSpc>
            </a:pPr>
            <a:r>
              <a:rPr dirty="0">
                <a:latin typeface="Calibri"/>
                <a:cs typeface="Calibri"/>
              </a:rPr>
              <a:t>color_name </a:t>
            </a:r>
            <a:r>
              <a:rPr spc="5" dirty="0">
                <a:latin typeface="Calibri"/>
                <a:cs typeface="Calibri"/>
              </a:rPr>
              <a:t>– </a:t>
            </a:r>
            <a:r>
              <a:rPr spc="-5" dirty="0">
                <a:latin typeface="Calibri"/>
                <a:cs typeface="Calibri"/>
              </a:rPr>
              <a:t>xác </a:t>
            </a:r>
            <a:r>
              <a:rPr spc="5" dirty="0">
                <a:latin typeface="Calibri"/>
                <a:cs typeface="Calibri"/>
              </a:rPr>
              <a:t>định </a:t>
            </a:r>
            <a:r>
              <a:rPr spc="-5" dirty="0">
                <a:latin typeface="Calibri"/>
                <a:cs typeface="Calibri"/>
              </a:rPr>
              <a:t>tên </a:t>
            </a:r>
            <a:r>
              <a:rPr spc="5" dirty="0">
                <a:latin typeface="Calibri"/>
                <a:cs typeface="Calibri"/>
              </a:rPr>
              <a:t>màu </a:t>
            </a:r>
            <a:r>
              <a:rPr dirty="0">
                <a:latin typeface="Calibri"/>
                <a:cs typeface="Calibri"/>
              </a:rPr>
              <a:t>nền(ví </a:t>
            </a:r>
            <a:r>
              <a:rPr spc="5" dirty="0">
                <a:latin typeface="Calibri"/>
                <a:cs typeface="Calibri"/>
              </a:rPr>
              <a:t>dụ</a:t>
            </a:r>
            <a:r>
              <a:rPr spc="-184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“red”)</a:t>
            </a:r>
            <a:endParaRPr>
              <a:latin typeface="Calibri"/>
              <a:cs typeface="Calibri"/>
            </a:endParaRPr>
          </a:p>
          <a:p>
            <a:pPr marL="225220">
              <a:spcBef>
                <a:spcPts val="11"/>
              </a:spcBef>
            </a:pPr>
            <a:r>
              <a:rPr dirty="0">
                <a:latin typeface="Calibri"/>
                <a:cs typeface="Calibri"/>
              </a:rPr>
              <a:t>hex_number </a:t>
            </a:r>
            <a:r>
              <a:rPr spc="5" dirty="0">
                <a:latin typeface="Calibri"/>
                <a:cs typeface="Calibri"/>
              </a:rPr>
              <a:t>– </a:t>
            </a:r>
            <a:r>
              <a:rPr spc="-5" dirty="0">
                <a:latin typeface="Calibri"/>
                <a:cs typeface="Calibri"/>
              </a:rPr>
              <a:t>xác </a:t>
            </a:r>
            <a:r>
              <a:rPr spc="5" dirty="0">
                <a:latin typeface="Calibri"/>
                <a:cs typeface="Calibri"/>
              </a:rPr>
              <a:t>định mã mầu </a:t>
            </a:r>
            <a:r>
              <a:rPr dirty="0">
                <a:latin typeface="Calibri"/>
                <a:cs typeface="Calibri"/>
              </a:rPr>
              <a:t>(ví </a:t>
            </a:r>
            <a:r>
              <a:rPr spc="5" dirty="0">
                <a:latin typeface="Calibri"/>
                <a:cs typeface="Calibri"/>
              </a:rPr>
              <a:t>dụ</a:t>
            </a:r>
            <a:r>
              <a:rPr spc="-144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“#ff0000”)</a:t>
            </a:r>
            <a:endParaRPr>
              <a:latin typeface="Calibri"/>
              <a:cs typeface="Calibri"/>
            </a:endParaRPr>
          </a:p>
          <a:p>
            <a:pPr marL="225220">
              <a:spcBef>
                <a:spcPts val="30"/>
              </a:spcBef>
            </a:pPr>
            <a:r>
              <a:rPr dirty="0">
                <a:latin typeface="Calibri"/>
                <a:cs typeface="Calibri"/>
              </a:rPr>
              <a:t>rgb_number - </a:t>
            </a:r>
            <a:r>
              <a:rPr spc="-5" dirty="0">
                <a:latin typeface="Calibri"/>
                <a:cs typeface="Calibri"/>
              </a:rPr>
              <a:t>xác </a:t>
            </a:r>
            <a:r>
              <a:rPr spc="5" dirty="0">
                <a:latin typeface="Calibri"/>
                <a:cs typeface="Calibri"/>
              </a:rPr>
              <a:t>màu </a:t>
            </a:r>
            <a:r>
              <a:rPr dirty="0">
                <a:latin typeface="Calibri"/>
                <a:cs typeface="Calibri"/>
              </a:rPr>
              <a:t>qua </a:t>
            </a:r>
            <a:r>
              <a:rPr spc="5" dirty="0">
                <a:latin typeface="Calibri"/>
                <a:cs typeface="Calibri"/>
              </a:rPr>
              <a:t>hàm </a:t>
            </a:r>
            <a:r>
              <a:rPr spc="-5" dirty="0">
                <a:latin typeface="Calibri"/>
                <a:cs typeface="Calibri"/>
              </a:rPr>
              <a:t>rgb(ví </a:t>
            </a:r>
            <a:r>
              <a:rPr spc="5" dirty="0">
                <a:latin typeface="Calibri"/>
                <a:cs typeface="Calibri"/>
              </a:rPr>
              <a:t>dụ</a:t>
            </a:r>
            <a:r>
              <a:rPr spc="-11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“rgb(255,0,0)”)</a:t>
            </a:r>
            <a:endParaRPr>
              <a:latin typeface="Calibri"/>
              <a:cs typeface="Calibri"/>
            </a:endParaRPr>
          </a:p>
        </p:txBody>
      </p:sp>
      <p:sp>
        <p:nvSpPr>
          <p:cNvPr id="13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/>
              <a:t>3</a:t>
            </a:r>
            <a:r>
              <a:rPr lang="vi-VN" smtClean="0"/>
              <a:t> -</a:t>
            </a:r>
            <a:r>
              <a:rPr lang="en-US" smtClean="0"/>
              <a:t> Định dạng văn bản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084807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5825" y="10669"/>
            <a:ext cx="11757152" cy="7406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8190" y="95221"/>
            <a:ext cx="6891021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lang="vi-VN" spc="-5" dirty="0"/>
              <a:t>MÀU NỀN </a:t>
            </a:r>
            <a:r>
              <a:rPr lang="vi-VN" spc="-49" dirty="0"/>
              <a:t>VÀ </a:t>
            </a:r>
            <a:r>
              <a:rPr lang="vi-VN" spc="-5" dirty="0"/>
              <a:t>MÀU CHỮ</a:t>
            </a:r>
            <a:r>
              <a:rPr lang="vi-VN" dirty="0"/>
              <a:t> </a:t>
            </a:r>
            <a:r>
              <a:rPr lang="vi-VN" spc="-5" dirty="0"/>
              <a:t>2-2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sldNum" idx="12"/>
          </p:nvPr>
        </p:nvSpPr>
        <p:spPr>
          <a:xfrm>
            <a:off x="11582404" y="6530874"/>
            <a:ext cx="533398" cy="2180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709"/>
              </a:lnSpc>
            </a:pPr>
            <a:fld id="{81D60167-4931-47E6-BA6A-407CBD079E47}" type="slidenum">
              <a:rPr dirty="0"/>
              <a:pPr marL="30231">
                <a:lnSpc>
                  <a:spcPts val="1709"/>
                </a:lnSpc>
              </a:pPr>
              <a:t>25</a:t>
            </a:fld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407417" y="1122425"/>
            <a:ext cx="11175999" cy="546355"/>
          </a:xfrm>
          <a:custGeom>
            <a:avLst/>
            <a:gdLst/>
            <a:ahLst/>
            <a:cxnLst/>
            <a:rect l="l" t="t" r="r" b="b"/>
            <a:pathLst>
              <a:path w="8382000" h="871855">
                <a:moveTo>
                  <a:pt x="8236712" y="0"/>
                </a:moveTo>
                <a:lnTo>
                  <a:pt x="145288" y="0"/>
                </a:lnTo>
                <a:lnTo>
                  <a:pt x="99366" y="7404"/>
                </a:lnTo>
                <a:lnTo>
                  <a:pt x="59483" y="28025"/>
                </a:lnTo>
                <a:lnTo>
                  <a:pt x="28032" y="59472"/>
                </a:lnTo>
                <a:lnTo>
                  <a:pt x="7407" y="99356"/>
                </a:lnTo>
                <a:lnTo>
                  <a:pt x="0" y="145287"/>
                </a:lnTo>
                <a:lnTo>
                  <a:pt x="0" y="726439"/>
                </a:lnTo>
                <a:lnTo>
                  <a:pt x="7407" y="772371"/>
                </a:lnTo>
                <a:lnTo>
                  <a:pt x="28032" y="812255"/>
                </a:lnTo>
                <a:lnTo>
                  <a:pt x="59483" y="843702"/>
                </a:lnTo>
                <a:lnTo>
                  <a:pt x="99366" y="864323"/>
                </a:lnTo>
                <a:lnTo>
                  <a:pt x="145288" y="871727"/>
                </a:lnTo>
                <a:lnTo>
                  <a:pt x="8236712" y="871727"/>
                </a:lnTo>
                <a:lnTo>
                  <a:pt x="8282643" y="864323"/>
                </a:lnTo>
                <a:lnTo>
                  <a:pt x="8322527" y="843702"/>
                </a:lnTo>
                <a:lnTo>
                  <a:pt x="8353974" y="812255"/>
                </a:lnTo>
                <a:lnTo>
                  <a:pt x="8374595" y="772371"/>
                </a:lnTo>
                <a:lnTo>
                  <a:pt x="8382000" y="726439"/>
                </a:lnTo>
                <a:lnTo>
                  <a:pt x="8382000" y="145287"/>
                </a:lnTo>
                <a:lnTo>
                  <a:pt x="8374595" y="99356"/>
                </a:lnTo>
                <a:lnTo>
                  <a:pt x="8353974" y="59472"/>
                </a:lnTo>
                <a:lnTo>
                  <a:pt x="8322527" y="28025"/>
                </a:lnTo>
                <a:lnTo>
                  <a:pt x="8282643" y="7404"/>
                </a:lnTo>
                <a:lnTo>
                  <a:pt x="8236712" y="0"/>
                </a:lnTo>
                <a:close/>
              </a:path>
            </a:pathLst>
          </a:custGeom>
          <a:solidFill>
            <a:srgbClr val="D9959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07417" y="1122425"/>
            <a:ext cx="11175999" cy="871856"/>
          </a:xfrm>
          <a:custGeom>
            <a:avLst/>
            <a:gdLst/>
            <a:ahLst/>
            <a:cxnLst/>
            <a:rect l="l" t="t" r="r" b="b"/>
            <a:pathLst>
              <a:path w="8382000" h="871855">
                <a:moveTo>
                  <a:pt x="0" y="145287"/>
                </a:moveTo>
                <a:lnTo>
                  <a:pt x="7407" y="99356"/>
                </a:lnTo>
                <a:lnTo>
                  <a:pt x="28032" y="59472"/>
                </a:lnTo>
                <a:lnTo>
                  <a:pt x="59483" y="28025"/>
                </a:lnTo>
                <a:lnTo>
                  <a:pt x="99366" y="7404"/>
                </a:lnTo>
                <a:lnTo>
                  <a:pt x="145288" y="0"/>
                </a:lnTo>
                <a:lnTo>
                  <a:pt x="8236712" y="0"/>
                </a:lnTo>
                <a:lnTo>
                  <a:pt x="8282643" y="7404"/>
                </a:lnTo>
                <a:lnTo>
                  <a:pt x="8322527" y="28025"/>
                </a:lnTo>
                <a:lnTo>
                  <a:pt x="8353974" y="59472"/>
                </a:lnTo>
                <a:lnTo>
                  <a:pt x="8374595" y="99356"/>
                </a:lnTo>
                <a:lnTo>
                  <a:pt x="8382000" y="145287"/>
                </a:lnTo>
                <a:lnTo>
                  <a:pt x="8382000" y="726439"/>
                </a:lnTo>
                <a:lnTo>
                  <a:pt x="8374595" y="772371"/>
                </a:lnTo>
                <a:lnTo>
                  <a:pt x="8353974" y="812255"/>
                </a:lnTo>
                <a:lnTo>
                  <a:pt x="8322527" y="843702"/>
                </a:lnTo>
                <a:lnTo>
                  <a:pt x="8282643" y="864323"/>
                </a:lnTo>
                <a:lnTo>
                  <a:pt x="8236712" y="871727"/>
                </a:lnTo>
                <a:lnTo>
                  <a:pt x="145288" y="871727"/>
                </a:lnTo>
                <a:lnTo>
                  <a:pt x="99366" y="864323"/>
                </a:lnTo>
                <a:lnTo>
                  <a:pt x="59483" y="843702"/>
                </a:lnTo>
                <a:lnTo>
                  <a:pt x="28032" y="812255"/>
                </a:lnTo>
                <a:lnTo>
                  <a:pt x="7407" y="772371"/>
                </a:lnTo>
                <a:lnTo>
                  <a:pt x="0" y="726439"/>
                </a:lnTo>
                <a:lnTo>
                  <a:pt x="0" y="145287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07417" y="1989583"/>
            <a:ext cx="11175999" cy="609600"/>
          </a:xfrm>
          <a:custGeom>
            <a:avLst/>
            <a:gdLst/>
            <a:ahLst/>
            <a:cxnLst/>
            <a:rect l="l" t="t" r="r" b="b"/>
            <a:pathLst>
              <a:path w="8382000" h="609600">
                <a:moveTo>
                  <a:pt x="8280400" y="0"/>
                </a:moveTo>
                <a:lnTo>
                  <a:pt x="101600" y="0"/>
                </a:lnTo>
                <a:lnTo>
                  <a:pt x="62054" y="7981"/>
                </a:lnTo>
                <a:lnTo>
                  <a:pt x="29759" y="29749"/>
                </a:lnTo>
                <a:lnTo>
                  <a:pt x="7984" y="62043"/>
                </a:lnTo>
                <a:lnTo>
                  <a:pt x="0" y="101600"/>
                </a:lnTo>
                <a:lnTo>
                  <a:pt x="0" y="508000"/>
                </a:lnTo>
                <a:lnTo>
                  <a:pt x="7984" y="547556"/>
                </a:lnTo>
                <a:lnTo>
                  <a:pt x="29759" y="579850"/>
                </a:lnTo>
                <a:lnTo>
                  <a:pt x="62054" y="601618"/>
                </a:lnTo>
                <a:lnTo>
                  <a:pt x="101600" y="609600"/>
                </a:lnTo>
                <a:lnTo>
                  <a:pt x="8280400" y="609600"/>
                </a:lnTo>
                <a:lnTo>
                  <a:pt x="8319956" y="601618"/>
                </a:lnTo>
                <a:lnTo>
                  <a:pt x="8352250" y="579850"/>
                </a:lnTo>
                <a:lnTo>
                  <a:pt x="8374018" y="547556"/>
                </a:lnTo>
                <a:lnTo>
                  <a:pt x="8382000" y="508000"/>
                </a:lnTo>
                <a:lnTo>
                  <a:pt x="8382000" y="101600"/>
                </a:lnTo>
                <a:lnTo>
                  <a:pt x="8374018" y="62043"/>
                </a:lnTo>
                <a:lnTo>
                  <a:pt x="8352250" y="29749"/>
                </a:lnTo>
                <a:lnTo>
                  <a:pt x="8319956" y="7981"/>
                </a:lnTo>
                <a:lnTo>
                  <a:pt x="8280400" y="0"/>
                </a:lnTo>
                <a:close/>
              </a:path>
            </a:pathLst>
          </a:custGeom>
          <a:solidFill>
            <a:srgbClr val="9BBA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07417" y="2950463"/>
            <a:ext cx="11175999" cy="701041"/>
          </a:xfrm>
          <a:custGeom>
            <a:avLst/>
            <a:gdLst/>
            <a:ahLst/>
            <a:cxnLst/>
            <a:rect l="l" t="t" r="r" b="b"/>
            <a:pathLst>
              <a:path w="8382000" h="701039">
                <a:moveTo>
                  <a:pt x="8265160" y="0"/>
                </a:moveTo>
                <a:lnTo>
                  <a:pt x="116839" y="0"/>
                </a:lnTo>
                <a:lnTo>
                  <a:pt x="71360" y="9183"/>
                </a:lnTo>
                <a:lnTo>
                  <a:pt x="34221" y="34226"/>
                </a:lnTo>
                <a:lnTo>
                  <a:pt x="9181" y="71366"/>
                </a:lnTo>
                <a:lnTo>
                  <a:pt x="0" y="116839"/>
                </a:lnTo>
                <a:lnTo>
                  <a:pt x="0" y="584200"/>
                </a:lnTo>
                <a:lnTo>
                  <a:pt x="9181" y="629673"/>
                </a:lnTo>
                <a:lnTo>
                  <a:pt x="34221" y="666813"/>
                </a:lnTo>
                <a:lnTo>
                  <a:pt x="71360" y="691856"/>
                </a:lnTo>
                <a:lnTo>
                  <a:pt x="116839" y="701040"/>
                </a:lnTo>
                <a:lnTo>
                  <a:pt x="8265160" y="701040"/>
                </a:lnTo>
                <a:lnTo>
                  <a:pt x="8310633" y="691856"/>
                </a:lnTo>
                <a:lnTo>
                  <a:pt x="8347773" y="666813"/>
                </a:lnTo>
                <a:lnTo>
                  <a:pt x="8372816" y="629673"/>
                </a:lnTo>
                <a:lnTo>
                  <a:pt x="8382000" y="584200"/>
                </a:lnTo>
                <a:lnTo>
                  <a:pt x="8382000" y="116839"/>
                </a:lnTo>
                <a:lnTo>
                  <a:pt x="8372816" y="71366"/>
                </a:lnTo>
                <a:lnTo>
                  <a:pt x="8347773" y="34226"/>
                </a:lnTo>
                <a:lnTo>
                  <a:pt x="8310633" y="9183"/>
                </a:lnTo>
                <a:lnTo>
                  <a:pt x="8265160" y="0"/>
                </a:lnTo>
                <a:close/>
              </a:path>
            </a:pathLst>
          </a:custGeom>
          <a:solidFill>
            <a:srgbClr val="B3A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520733" y="1133983"/>
            <a:ext cx="11062680" cy="3549947"/>
          </a:xfrm>
          <a:prstGeom prst="rect">
            <a:avLst/>
          </a:prstGeom>
        </p:spPr>
        <p:txBody>
          <a:bodyPr vert="horz" wrap="square" lIns="0" tIns="15114" rIns="0" bIns="0" rtlCol="0">
            <a:spAutoFit/>
          </a:bodyPr>
          <a:lstStyle/>
          <a:p>
            <a:pPr marL="30231" marR="6047">
              <a:lnSpc>
                <a:spcPct val="126699"/>
              </a:lnSpc>
              <a:spcBef>
                <a:spcPts val="119"/>
              </a:spcBef>
            </a:pPr>
            <a:r>
              <a:rPr spc="-5" dirty="0">
                <a:latin typeface="Arial"/>
                <a:cs typeface="Arial"/>
              </a:rPr>
              <a:t>Một </a:t>
            </a:r>
            <a:r>
              <a:rPr dirty="0">
                <a:latin typeface="Arial"/>
                <a:cs typeface="Arial"/>
              </a:rPr>
              <a:t>cách </a:t>
            </a:r>
            <a:r>
              <a:rPr spc="-5" dirty="0">
                <a:latin typeface="Arial"/>
                <a:cs typeface="Arial"/>
              </a:rPr>
              <a:t>khác để xác định màu nền </a:t>
            </a:r>
            <a:r>
              <a:rPr dirty="0">
                <a:latin typeface="Arial"/>
                <a:cs typeface="Arial"/>
              </a:rPr>
              <a:t>cho </a:t>
            </a:r>
            <a:r>
              <a:rPr spc="-5" dirty="0">
                <a:latin typeface="Arial"/>
                <a:cs typeface="Arial"/>
              </a:rPr>
              <a:t>một trang </a:t>
            </a:r>
            <a:r>
              <a:rPr spc="-19" dirty="0">
                <a:latin typeface="Arial"/>
                <a:cs typeface="Arial"/>
              </a:rPr>
              <a:t>web </a:t>
            </a:r>
            <a:r>
              <a:rPr spc="-5" dirty="0">
                <a:latin typeface="Arial"/>
                <a:cs typeface="Arial"/>
              </a:rPr>
              <a:t>là </a:t>
            </a:r>
            <a:r>
              <a:rPr dirty="0">
                <a:latin typeface="Arial"/>
                <a:cs typeface="Arial"/>
              </a:rPr>
              <a:t>sử </a:t>
            </a:r>
            <a:r>
              <a:rPr spc="-5" dirty="0">
                <a:latin typeface="Arial"/>
                <a:cs typeface="Arial"/>
              </a:rPr>
              <a:t>dụng </a:t>
            </a:r>
            <a:r>
              <a:rPr dirty="0">
                <a:latin typeface="Calibri"/>
                <a:cs typeface="Calibri"/>
              </a:rPr>
              <a:t>thuộc </a:t>
            </a:r>
            <a:r>
              <a:rPr spc="-11" dirty="0">
                <a:latin typeface="Calibri"/>
                <a:cs typeface="Calibri"/>
              </a:rPr>
              <a:t>tính  style=“background-color:</a:t>
            </a:r>
            <a:r>
              <a:rPr spc="-5" dirty="0">
                <a:latin typeface="Calibri"/>
                <a:cs typeface="Calibri"/>
              </a:rPr>
              <a:t> </a:t>
            </a:r>
            <a:r>
              <a:rPr spc="-54" dirty="0">
                <a:latin typeface="Calibri"/>
                <a:cs typeface="Calibri"/>
              </a:rPr>
              <a:t>color”.</a:t>
            </a:r>
            <a:endParaRPr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dirty="0">
              <a:latin typeface="Times New Roman"/>
              <a:cs typeface="Times New Roman"/>
            </a:endParaRPr>
          </a:p>
          <a:p>
            <a:pPr>
              <a:spcBef>
                <a:spcPts val="49"/>
              </a:spcBef>
            </a:pPr>
            <a:endParaRPr sz="1900" dirty="0">
              <a:latin typeface="Times New Roman"/>
              <a:cs typeface="Times New Roman"/>
            </a:endParaRPr>
          </a:p>
          <a:p>
            <a:pPr marL="15114">
              <a:spcBef>
                <a:spcPts val="5"/>
              </a:spcBef>
            </a:pPr>
            <a:r>
              <a:rPr spc="-5" dirty="0">
                <a:latin typeface="Arial"/>
                <a:cs typeface="Arial"/>
              </a:rPr>
              <a:t>Thuộc tính này phải được thêm </a:t>
            </a:r>
            <a:r>
              <a:rPr dirty="0">
                <a:latin typeface="Arial"/>
                <a:cs typeface="Arial"/>
              </a:rPr>
              <a:t>vào các </a:t>
            </a:r>
            <a:r>
              <a:rPr spc="-5" dirty="0">
                <a:latin typeface="Arial"/>
                <a:cs typeface="Arial"/>
              </a:rPr>
              <a:t>thuộc tính </a:t>
            </a:r>
            <a:r>
              <a:rPr spc="-11" dirty="0">
                <a:latin typeface="Arial"/>
                <a:cs typeface="Arial"/>
              </a:rPr>
              <a:t>phong </a:t>
            </a:r>
            <a:r>
              <a:rPr dirty="0">
                <a:latin typeface="Arial"/>
                <a:cs typeface="Arial"/>
              </a:rPr>
              <a:t>cách của thẻ</a:t>
            </a:r>
            <a:r>
              <a:rPr spc="60" dirty="0">
                <a:latin typeface="Arial"/>
                <a:cs typeface="Arial"/>
              </a:rPr>
              <a:t> </a:t>
            </a:r>
            <a:r>
              <a:rPr spc="-49" dirty="0">
                <a:latin typeface="Arial"/>
                <a:cs typeface="Arial"/>
              </a:rPr>
              <a:t>body.</a:t>
            </a:r>
            <a:endParaRPr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4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400" dirty="0">
              <a:latin typeface="Times New Roman"/>
              <a:cs typeface="Times New Roman"/>
            </a:endParaRPr>
          </a:p>
          <a:p>
            <a:pPr marL="20407" marR="271322">
              <a:lnSpc>
                <a:spcPts val="2238"/>
              </a:lnSpc>
            </a:pPr>
            <a:r>
              <a:rPr spc="-5" dirty="0">
                <a:latin typeface="Arial"/>
                <a:cs typeface="Arial"/>
              </a:rPr>
              <a:t>Màu nền </a:t>
            </a:r>
            <a:r>
              <a:rPr dirty="0">
                <a:latin typeface="Arial"/>
                <a:cs typeface="Arial"/>
              </a:rPr>
              <a:t>trước có thể </a:t>
            </a:r>
            <a:r>
              <a:rPr spc="-5" dirty="0">
                <a:latin typeface="Arial"/>
                <a:cs typeface="Arial"/>
              </a:rPr>
              <a:t>được </a:t>
            </a:r>
            <a:r>
              <a:rPr spc="-11" dirty="0">
                <a:latin typeface="Arial"/>
                <a:cs typeface="Arial"/>
              </a:rPr>
              <a:t>xác </a:t>
            </a:r>
            <a:r>
              <a:rPr spc="-5" dirty="0">
                <a:latin typeface="Arial"/>
                <a:cs typeface="Arial"/>
              </a:rPr>
              <a:t>định bằng </a:t>
            </a:r>
            <a:r>
              <a:rPr dirty="0">
                <a:latin typeface="Arial"/>
                <a:cs typeface="Arial"/>
              </a:rPr>
              <a:t>cách sử </a:t>
            </a:r>
            <a:r>
              <a:rPr spc="-11" dirty="0">
                <a:latin typeface="Arial"/>
                <a:cs typeface="Arial"/>
              </a:rPr>
              <a:t>dụng </a:t>
            </a:r>
            <a:r>
              <a:rPr spc="-5" dirty="0">
                <a:latin typeface="Arial"/>
                <a:cs typeface="Arial"/>
              </a:rPr>
              <a:t>thuộc tính style </a:t>
            </a:r>
            <a:r>
              <a:rPr dirty="0">
                <a:latin typeface="Arial"/>
                <a:cs typeface="Arial"/>
              </a:rPr>
              <a:t>=  </a:t>
            </a:r>
            <a:r>
              <a:rPr spc="-5" dirty="0">
                <a:latin typeface="Arial"/>
                <a:cs typeface="Arial"/>
              </a:rPr>
              <a:t>"color:</a:t>
            </a:r>
            <a:r>
              <a:rPr spc="11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color".</a:t>
            </a:r>
            <a:endParaRPr dirty="0">
              <a:latin typeface="Arial"/>
              <a:cs typeface="Arial"/>
            </a:endParaRPr>
          </a:p>
          <a:p>
            <a:pPr>
              <a:spcBef>
                <a:spcPts val="41"/>
              </a:spcBef>
            </a:pPr>
            <a:endParaRPr sz="2700" dirty="0">
              <a:latin typeface="Times New Roman"/>
              <a:cs typeface="Times New Roman"/>
            </a:endParaRPr>
          </a:p>
          <a:p>
            <a:pPr marL="550959" indent="-327250">
              <a:buClr>
                <a:srgbClr val="AC1317"/>
              </a:buClr>
              <a:buSzPct val="151351"/>
              <a:buFont typeface="Wingdings"/>
              <a:buChar char=""/>
              <a:tabLst>
                <a:tab pos="551713" algn="l"/>
              </a:tabLst>
            </a:pPr>
            <a:r>
              <a:rPr dirty="0">
                <a:latin typeface="Calibri"/>
                <a:cs typeface="Calibri"/>
              </a:rPr>
              <a:t>Ví</a:t>
            </a:r>
            <a:r>
              <a:rPr spc="-1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dụ:</a:t>
            </a:r>
          </a:p>
          <a:p>
            <a:pPr marL="223709">
              <a:spcBef>
                <a:spcPts val="2683"/>
              </a:spcBef>
            </a:pPr>
            <a:r>
              <a:rPr dirty="0">
                <a:latin typeface="Calibri"/>
                <a:cs typeface="Calibri"/>
              </a:rPr>
              <a:t>&lt;body style=”background-color: navy; color:</a:t>
            </a:r>
            <a:r>
              <a:rPr spc="-60" dirty="0">
                <a:latin typeface="Calibri"/>
                <a:cs typeface="Calibri"/>
              </a:rPr>
              <a:t> </a:t>
            </a:r>
            <a:r>
              <a:rPr spc="5" dirty="0">
                <a:latin typeface="Calibri"/>
                <a:cs typeface="Calibri"/>
              </a:rPr>
              <a:t>yellow”&gt;</a:t>
            </a:r>
            <a:endParaRPr dirty="0">
              <a:latin typeface="Calibri"/>
              <a:cs typeface="Calibri"/>
            </a:endParaRPr>
          </a:p>
        </p:txBody>
      </p:sp>
      <p:sp>
        <p:nvSpPr>
          <p:cNvPr id="13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/>
              <a:t>3</a:t>
            </a:r>
            <a:r>
              <a:rPr lang="vi-VN" smtClean="0"/>
              <a:t> -</a:t>
            </a:r>
            <a:r>
              <a:rPr lang="en-US" smtClean="0"/>
              <a:t> Định dạng văn bản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475071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17426" y="86868"/>
            <a:ext cx="11757152" cy="5882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9789" y="95221"/>
            <a:ext cx="4759112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lang="vi-VN" spc="-149" dirty="0"/>
              <a:t>TỆP </a:t>
            </a:r>
            <a:r>
              <a:rPr lang="vi-VN" spc="-5" dirty="0"/>
              <a:t>HÌNH ẢNH</a:t>
            </a:r>
            <a:r>
              <a:rPr lang="vi-VN" spc="41" dirty="0"/>
              <a:t> </a:t>
            </a:r>
            <a:r>
              <a:rPr lang="vi-VN" spc="-11" dirty="0"/>
              <a:t>NỀN</a:t>
            </a:r>
          </a:p>
        </p:txBody>
      </p:sp>
      <p:sp>
        <p:nvSpPr>
          <p:cNvPr id="15" name="object 15"/>
          <p:cNvSpPr txBox="1">
            <a:spLocks noGrp="1"/>
          </p:cNvSpPr>
          <p:nvPr>
            <p:ph type="sldNum" idx="12"/>
          </p:nvPr>
        </p:nvSpPr>
        <p:spPr>
          <a:xfrm>
            <a:off x="11582404" y="6530874"/>
            <a:ext cx="533398" cy="2180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709"/>
              </a:lnSpc>
            </a:pPr>
            <a:fld id="{81D60167-4931-47E6-BA6A-407CBD079E47}" type="slidenum">
              <a:rPr dirty="0"/>
              <a:pPr marL="30231">
                <a:lnSpc>
                  <a:spcPts val="1709"/>
                </a:lnSpc>
              </a:pPr>
              <a:t>26</a:t>
            </a:fld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4126991" y="2689859"/>
            <a:ext cx="4143247" cy="219151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474714" y="3519298"/>
            <a:ext cx="1794063" cy="476926"/>
          </a:xfrm>
          <a:prstGeom prst="rect">
            <a:avLst/>
          </a:prstGeom>
        </p:spPr>
        <p:txBody>
          <a:bodyPr vert="horz" wrap="square" lIns="0" tIns="15114" rIns="0" bIns="0" rtlCol="0">
            <a:spAutoFit/>
          </a:bodyPr>
          <a:lstStyle/>
          <a:p>
            <a:pPr marL="15114">
              <a:spcBef>
                <a:spcPts val="119"/>
              </a:spcBef>
            </a:pPr>
            <a:r>
              <a:rPr sz="3000" b="1" spc="-5" dirty="0">
                <a:solidFill>
                  <a:srgbClr val="FFFFFF"/>
                </a:solidFill>
                <a:latin typeface="Calibri"/>
                <a:cs typeface="Calibri"/>
              </a:rPr>
              <a:t>Ảnh</a:t>
            </a:r>
            <a:r>
              <a:rPr sz="3000" b="1" spc="-10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000" b="1" dirty="0">
                <a:solidFill>
                  <a:srgbClr val="FFFFFF"/>
                </a:solidFill>
                <a:latin typeface="Calibri"/>
                <a:cs typeface="Calibri"/>
              </a:rPr>
              <a:t>nền</a:t>
            </a:r>
            <a:endParaRPr sz="3000" dirty="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40082" y="3035807"/>
            <a:ext cx="4765038" cy="202387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455453" y="3613531"/>
            <a:ext cx="2336801" cy="886631"/>
          </a:xfrm>
          <a:prstGeom prst="rect">
            <a:avLst/>
          </a:prstGeom>
        </p:spPr>
        <p:txBody>
          <a:bodyPr vert="horz" wrap="square" lIns="0" tIns="18139" rIns="0" bIns="0" rtlCol="0">
            <a:spAutoFit/>
          </a:bodyPr>
          <a:lstStyle/>
          <a:p>
            <a:pPr marL="15114" marR="6047" algn="ctr">
              <a:lnSpc>
                <a:spcPct val="98700"/>
              </a:lnSpc>
              <a:spcBef>
                <a:spcPts val="144"/>
              </a:spcBef>
            </a:pPr>
            <a:r>
              <a:rPr sz="1900" spc="-11" dirty="0">
                <a:solidFill>
                  <a:srgbClr val="FFFFFF"/>
                </a:solidFill>
                <a:latin typeface="Arial"/>
                <a:cs typeface="Arial"/>
              </a:rPr>
              <a:t>Chèn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một </a:t>
            </a:r>
            <a:r>
              <a:rPr sz="1900" spc="-11" dirty="0">
                <a:solidFill>
                  <a:srgbClr val="FFFFFF"/>
                </a:solidFill>
                <a:latin typeface="Arial"/>
                <a:cs typeface="Arial"/>
              </a:rPr>
              <a:t>hình ảnh  như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là </a:t>
            </a:r>
            <a:r>
              <a:rPr sz="1900" spc="-11" dirty="0">
                <a:solidFill>
                  <a:srgbClr val="FFFFFF"/>
                </a:solidFill>
                <a:latin typeface="Arial"/>
                <a:cs typeface="Arial"/>
              </a:rPr>
              <a:t>nền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tảng  trên </a:t>
            </a:r>
            <a:r>
              <a:rPr sz="1900" spc="-11" dirty="0">
                <a:solidFill>
                  <a:srgbClr val="FFFFFF"/>
                </a:solidFill>
                <a:latin typeface="Arial"/>
                <a:cs typeface="Arial"/>
              </a:rPr>
              <a:t>một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trang</a:t>
            </a:r>
            <a:r>
              <a:rPr sz="1900" spc="1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-19" dirty="0">
                <a:solidFill>
                  <a:srgbClr val="FFFFFF"/>
                </a:solidFill>
                <a:latin typeface="Arial"/>
                <a:cs typeface="Arial"/>
              </a:rPr>
              <a:t>web</a:t>
            </a:r>
            <a:endParaRPr sz="19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914895" y="2947416"/>
            <a:ext cx="5165343" cy="220065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8782811" y="3735451"/>
            <a:ext cx="2257215" cy="594783"/>
          </a:xfrm>
          <a:prstGeom prst="rect">
            <a:avLst/>
          </a:prstGeom>
        </p:spPr>
        <p:txBody>
          <a:bodyPr vert="horz" wrap="square" lIns="0" tIns="30231" rIns="0" bIns="0" rtlCol="0">
            <a:spAutoFit/>
          </a:bodyPr>
          <a:lstStyle/>
          <a:p>
            <a:pPr marL="108832" marR="6047" indent="-94472">
              <a:lnSpc>
                <a:spcPts val="2225"/>
              </a:lnSpc>
              <a:spcBef>
                <a:spcPts val="239"/>
              </a:spcBef>
            </a:pPr>
            <a:r>
              <a:rPr sz="1900" spc="-11" dirty="0">
                <a:solidFill>
                  <a:srgbClr val="FFFFFF"/>
                </a:solidFill>
                <a:latin typeface="Arial"/>
                <a:cs typeface="Arial"/>
              </a:rPr>
              <a:t>Chọn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hình </a:t>
            </a:r>
            <a:r>
              <a:rPr sz="1900" spc="-11" dirty="0">
                <a:solidFill>
                  <a:srgbClr val="FFFFFF"/>
                </a:solidFill>
                <a:latin typeface="Arial"/>
                <a:cs typeface="Arial"/>
              </a:rPr>
              <a:t>ảnh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với  sắc thái </a:t>
            </a:r>
            <a:r>
              <a:rPr sz="1900" spc="-11" dirty="0">
                <a:solidFill>
                  <a:srgbClr val="FFFFFF"/>
                </a:solidFill>
                <a:latin typeface="Arial"/>
                <a:cs typeface="Arial"/>
              </a:rPr>
              <a:t>nhẹ</a:t>
            </a:r>
            <a:r>
              <a:rPr sz="1900" spc="-4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-11" dirty="0">
                <a:solidFill>
                  <a:srgbClr val="FFFFFF"/>
                </a:solidFill>
                <a:latin typeface="Arial"/>
                <a:cs typeface="Arial"/>
              </a:rPr>
              <a:t>hơn</a:t>
            </a:r>
            <a:endParaRPr sz="19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436113" y="3988818"/>
            <a:ext cx="5023104" cy="283006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4303439" y="5097017"/>
            <a:ext cx="3288452" cy="885105"/>
          </a:xfrm>
          <a:prstGeom prst="rect">
            <a:avLst/>
          </a:prstGeom>
        </p:spPr>
        <p:txBody>
          <a:bodyPr vert="horz" wrap="square" lIns="0" tIns="16628" rIns="0" bIns="0" rtlCol="0">
            <a:spAutoFit/>
          </a:bodyPr>
          <a:lstStyle/>
          <a:p>
            <a:pPr marL="14360" marR="6047" algn="ctr">
              <a:lnSpc>
                <a:spcPct val="99200"/>
              </a:lnSpc>
              <a:spcBef>
                <a:spcPts val="130"/>
              </a:spcBef>
            </a:pPr>
            <a:r>
              <a:rPr sz="1900" spc="-11" dirty="0">
                <a:solidFill>
                  <a:srgbClr val="FFFFFF"/>
                </a:solidFill>
                <a:latin typeface="Arial"/>
                <a:cs typeface="Arial"/>
              </a:rPr>
              <a:t>Hình nền không được  khuyến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khích </a:t>
            </a:r>
            <a:r>
              <a:rPr sz="1900" spc="-11" dirty="0">
                <a:solidFill>
                  <a:srgbClr val="FFFFFF"/>
                </a:solidFill>
                <a:latin typeface="Arial"/>
                <a:cs typeface="Arial"/>
              </a:rPr>
              <a:t>như màu sắc 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văn </a:t>
            </a:r>
            <a:r>
              <a:rPr sz="1900" spc="-11" dirty="0">
                <a:solidFill>
                  <a:srgbClr val="FFFFFF"/>
                </a:solidFill>
                <a:latin typeface="Arial"/>
                <a:cs typeface="Arial"/>
              </a:rPr>
              <a:t>bản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có thể ẩn các </a:t>
            </a:r>
            <a:r>
              <a:rPr sz="1900" spc="-11" dirty="0">
                <a:solidFill>
                  <a:srgbClr val="FFFFFF"/>
                </a:solidFill>
                <a:latin typeface="Arial"/>
                <a:cs typeface="Arial"/>
              </a:rPr>
              <a:t>văn 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bản</a:t>
            </a:r>
            <a:endParaRPr sz="1900" dirty="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460240" y="594358"/>
            <a:ext cx="5177535" cy="305257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5389879" y="1252854"/>
            <a:ext cx="3246119" cy="1174543"/>
          </a:xfrm>
          <a:prstGeom prst="rect">
            <a:avLst/>
          </a:prstGeom>
        </p:spPr>
        <p:txBody>
          <a:bodyPr vert="horz" wrap="square" lIns="0" tIns="16628" rIns="0" bIns="0" rtlCol="0">
            <a:spAutoFit/>
          </a:bodyPr>
          <a:lstStyle/>
          <a:p>
            <a:pPr marL="14360" marR="6047" indent="-6047" algn="ctr">
              <a:lnSpc>
                <a:spcPct val="99200"/>
              </a:lnSpc>
              <a:spcBef>
                <a:spcPts val="130"/>
              </a:spcBef>
            </a:pPr>
            <a:r>
              <a:rPr sz="1900" spc="-11" dirty="0">
                <a:solidFill>
                  <a:srgbClr val="FFFFFF"/>
                </a:solidFill>
                <a:latin typeface="Arial"/>
                <a:cs typeface="Arial"/>
              </a:rPr>
              <a:t>Chọn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một </a:t>
            </a:r>
            <a:r>
              <a:rPr sz="1900" spc="-11" dirty="0">
                <a:solidFill>
                  <a:srgbClr val="FFFFFF"/>
                </a:solidFill>
                <a:latin typeface="Arial"/>
                <a:cs typeface="Arial"/>
              </a:rPr>
              <a:t>hình ảnh kết  hợp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tốt và trông giống </a:t>
            </a:r>
            <a:r>
              <a:rPr sz="1900" spc="-11" dirty="0">
                <a:solidFill>
                  <a:srgbClr val="FFFFFF"/>
                </a:solidFill>
                <a:latin typeface="Arial"/>
                <a:cs typeface="Arial"/>
              </a:rPr>
              <a:t>như  một hình ảnh duy nhất  ngay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cả sau khi </a:t>
            </a:r>
            <a:r>
              <a:rPr sz="1900" spc="-5" dirty="0">
                <a:solidFill>
                  <a:srgbClr val="FFFFFF"/>
                </a:solidFill>
                <a:latin typeface="Calibri"/>
                <a:cs typeface="Calibri"/>
              </a:rPr>
              <a:t>ốp</a:t>
            </a:r>
            <a:r>
              <a:rPr sz="1900" spc="-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spc="-19" dirty="0">
                <a:solidFill>
                  <a:srgbClr val="FFFFFF"/>
                </a:solidFill>
                <a:latin typeface="Calibri"/>
                <a:cs typeface="Calibri"/>
              </a:rPr>
              <a:t>vào</a:t>
            </a:r>
            <a:endParaRPr sz="1900">
              <a:latin typeface="Calibri"/>
              <a:cs typeface="Calibri"/>
            </a:endParaRPr>
          </a:p>
        </p:txBody>
      </p:sp>
      <p:sp>
        <p:nvSpPr>
          <p:cNvPr id="16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/>
              <a:t>3</a:t>
            </a:r>
            <a:r>
              <a:rPr lang="vi-VN" smtClean="0"/>
              <a:t> -</a:t>
            </a:r>
            <a:r>
              <a:rPr lang="en-US" smtClean="0"/>
              <a:t> Định dạng văn bản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650894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5825" y="10669"/>
            <a:ext cx="11757152" cy="8168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8189" y="64741"/>
            <a:ext cx="2331719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lang="vi-VN" spc="-119" dirty="0"/>
              <a:t>TỔNG</a:t>
            </a:r>
            <a:r>
              <a:rPr lang="vi-VN" spc="-71" dirty="0"/>
              <a:t> KẾT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idx="12"/>
          </p:nvPr>
        </p:nvSpPr>
        <p:spPr>
          <a:xfrm>
            <a:off x="11582404" y="6530874"/>
            <a:ext cx="533398" cy="2180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709"/>
              </a:lnSpc>
            </a:pPr>
            <a:fld id="{81D60167-4931-47E6-BA6A-407CBD079E47}" type="slidenum">
              <a:rPr dirty="0"/>
              <a:pPr marL="30231">
                <a:lnSpc>
                  <a:spcPts val="1709"/>
                </a:lnSpc>
              </a:pPr>
              <a:t>27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755227" y="714738"/>
            <a:ext cx="10623125" cy="4369368"/>
          </a:xfrm>
          <a:prstGeom prst="rect">
            <a:avLst/>
          </a:prstGeom>
        </p:spPr>
        <p:txBody>
          <a:bodyPr vert="horz" wrap="square" lIns="0" tIns="150398" rIns="0" bIns="0" rtlCol="0">
            <a:spAutoFit/>
          </a:bodyPr>
          <a:lstStyle/>
          <a:p>
            <a:pPr marL="341610" indent="-326493">
              <a:spcBef>
                <a:spcPts val="1183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2364" algn="l"/>
              </a:tabLst>
            </a:pPr>
            <a:r>
              <a:rPr dirty="0">
                <a:latin typeface="Calibri"/>
                <a:cs typeface="Calibri"/>
              </a:rPr>
              <a:t>Các phần tử tiêu </a:t>
            </a:r>
            <a:r>
              <a:rPr spc="5" dirty="0">
                <a:latin typeface="Calibri"/>
                <a:cs typeface="Calibri"/>
              </a:rPr>
              <a:t>đề </a:t>
            </a:r>
            <a:r>
              <a:rPr spc="-5" dirty="0">
                <a:latin typeface="Calibri"/>
                <a:cs typeface="Calibri"/>
              </a:rPr>
              <a:t>xác </a:t>
            </a:r>
            <a:r>
              <a:rPr spc="5" dirty="0">
                <a:latin typeface="Calibri"/>
                <a:cs typeface="Calibri"/>
              </a:rPr>
              <a:t>định </a:t>
            </a:r>
            <a:r>
              <a:rPr dirty="0">
                <a:latin typeface="Calibri"/>
                <a:cs typeface="Calibri"/>
              </a:rPr>
              <a:t>tiêu đề </a:t>
            </a:r>
            <a:r>
              <a:rPr spc="5" dirty="0">
                <a:latin typeface="Calibri"/>
                <a:cs typeface="Calibri"/>
              </a:rPr>
              <a:t>cho </a:t>
            </a:r>
            <a:r>
              <a:rPr dirty="0">
                <a:latin typeface="Calibri"/>
                <a:cs typeface="Calibri"/>
              </a:rPr>
              <a:t>nội </a:t>
            </a:r>
            <a:r>
              <a:rPr spc="5" dirty="0">
                <a:latin typeface="Calibri"/>
                <a:cs typeface="Calibri"/>
              </a:rPr>
              <a:t>dung như </a:t>
            </a:r>
            <a:r>
              <a:rPr dirty="0">
                <a:latin typeface="Calibri"/>
                <a:cs typeface="Calibri"/>
              </a:rPr>
              <a:t>văn bản </a:t>
            </a:r>
            <a:r>
              <a:rPr spc="-5" dirty="0">
                <a:latin typeface="Calibri"/>
                <a:cs typeface="Calibri"/>
              </a:rPr>
              <a:t>và </a:t>
            </a:r>
            <a:r>
              <a:rPr dirty="0">
                <a:latin typeface="Calibri"/>
                <a:cs typeface="Calibri"/>
              </a:rPr>
              <a:t>hình</a:t>
            </a:r>
            <a:r>
              <a:rPr spc="-29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ảnh.</a:t>
            </a:r>
            <a:endParaRPr>
              <a:latin typeface="Calibri"/>
              <a:cs typeface="Calibri"/>
            </a:endParaRPr>
          </a:p>
          <a:p>
            <a:pPr marL="341610" indent="-326493">
              <a:spcBef>
                <a:spcPts val="2683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2364" algn="l"/>
              </a:tabLst>
            </a:pPr>
            <a:r>
              <a:rPr dirty="0">
                <a:latin typeface="Calibri"/>
                <a:cs typeface="Calibri"/>
              </a:rPr>
              <a:t>Thẻ &lt;hgroup&gt; được sử </a:t>
            </a:r>
            <a:r>
              <a:rPr spc="5" dirty="0">
                <a:latin typeface="Calibri"/>
                <a:cs typeface="Calibri"/>
              </a:rPr>
              <a:t>dụng </a:t>
            </a:r>
            <a:r>
              <a:rPr dirty="0">
                <a:latin typeface="Calibri"/>
                <a:cs typeface="Calibri"/>
              </a:rPr>
              <a:t>để tiêu đề </a:t>
            </a:r>
            <a:r>
              <a:rPr spc="-5" dirty="0">
                <a:latin typeface="Calibri"/>
                <a:cs typeface="Calibri"/>
              </a:rPr>
              <a:t>và </a:t>
            </a:r>
            <a:r>
              <a:rPr spc="5" dirty="0">
                <a:latin typeface="Calibri"/>
                <a:cs typeface="Calibri"/>
              </a:rPr>
              <a:t>phụ </a:t>
            </a:r>
            <a:r>
              <a:rPr dirty="0">
                <a:latin typeface="Calibri"/>
                <a:cs typeface="Calibri"/>
              </a:rPr>
              <a:t>đề nhóm </a:t>
            </a:r>
            <a:r>
              <a:rPr spc="5" dirty="0">
                <a:latin typeface="Calibri"/>
                <a:cs typeface="Calibri"/>
              </a:rPr>
              <a:t>của</a:t>
            </a:r>
            <a:r>
              <a:rPr spc="-26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họ.</a:t>
            </a:r>
            <a:endParaRPr>
              <a:latin typeface="Calibri"/>
              <a:cs typeface="Calibri"/>
            </a:endParaRPr>
          </a:p>
          <a:p>
            <a:pPr marL="341610" marR="6801" indent="-326493">
              <a:lnSpc>
                <a:spcPct val="101099"/>
              </a:lnSpc>
              <a:spcBef>
                <a:spcPts val="2659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2364" algn="l"/>
              </a:tabLst>
            </a:pPr>
            <a:r>
              <a:rPr dirty="0">
                <a:latin typeface="Calibri"/>
                <a:cs typeface="Calibri"/>
              </a:rPr>
              <a:t>Phông chữ đơn cách được sử dụng cho các kịch bản </a:t>
            </a:r>
            <a:r>
              <a:rPr spc="5" dirty="0">
                <a:latin typeface="Calibri"/>
                <a:cs typeface="Calibri"/>
              </a:rPr>
              <a:t>mã </a:t>
            </a:r>
            <a:r>
              <a:rPr dirty="0">
                <a:latin typeface="Calibri"/>
                <a:cs typeface="Calibri"/>
              </a:rPr>
              <a:t>lập trình, văn bản  hướng dẫn, </a:t>
            </a:r>
            <a:r>
              <a:rPr spc="-5" dirty="0">
                <a:latin typeface="Calibri"/>
                <a:cs typeface="Calibri"/>
              </a:rPr>
              <a:t>và </a:t>
            </a:r>
            <a:r>
              <a:rPr dirty="0">
                <a:latin typeface="Calibri"/>
                <a:cs typeface="Calibri"/>
              </a:rPr>
              <a:t>các ký tự</a:t>
            </a:r>
            <a:r>
              <a:rPr spc="-6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ASCII.</a:t>
            </a:r>
            <a:endParaRPr>
              <a:latin typeface="Calibri"/>
              <a:cs typeface="Calibri"/>
            </a:endParaRPr>
          </a:p>
          <a:p>
            <a:pPr>
              <a:spcBef>
                <a:spcPts val="54"/>
              </a:spcBef>
              <a:buClr>
                <a:srgbClr val="AC1317"/>
              </a:buClr>
              <a:buFont typeface="Wingdings"/>
              <a:buChar char=""/>
            </a:pPr>
            <a:endParaRPr>
              <a:latin typeface="Times New Roman"/>
              <a:cs typeface="Times New Roman"/>
            </a:endParaRPr>
          </a:p>
          <a:p>
            <a:pPr marL="341610" marR="6047" indent="-326493">
              <a:lnSpc>
                <a:spcPct val="101099"/>
              </a:lnSpc>
              <a:buClr>
                <a:srgbClr val="AC1317"/>
              </a:buClr>
              <a:buSzPct val="151351"/>
              <a:buFont typeface="Wingdings"/>
              <a:buChar char=""/>
              <a:tabLst>
                <a:tab pos="342364" algn="l"/>
              </a:tabLst>
            </a:pPr>
            <a:r>
              <a:rPr dirty="0">
                <a:latin typeface="Calibri"/>
                <a:cs typeface="Calibri"/>
              </a:rPr>
              <a:t>Thẻ </a:t>
            </a:r>
            <a:r>
              <a:rPr spc="-5" dirty="0">
                <a:latin typeface="Calibri"/>
                <a:cs typeface="Calibri"/>
              </a:rPr>
              <a:t>&lt;pre&gt; </a:t>
            </a:r>
            <a:r>
              <a:rPr dirty="0">
                <a:latin typeface="Calibri"/>
                <a:cs typeface="Calibri"/>
              </a:rPr>
              <a:t>được sử dụng để </a:t>
            </a:r>
            <a:r>
              <a:rPr spc="5" dirty="0">
                <a:latin typeface="Calibri"/>
                <a:cs typeface="Calibri"/>
              </a:rPr>
              <a:t>áp </a:t>
            </a:r>
            <a:r>
              <a:rPr dirty="0">
                <a:latin typeface="Calibri"/>
                <a:cs typeface="Calibri"/>
              </a:rPr>
              <a:t>dụng nội dung văn bản định dạng trước đến  </a:t>
            </a:r>
            <a:r>
              <a:rPr spc="5" dirty="0">
                <a:latin typeface="Calibri"/>
                <a:cs typeface="Calibri"/>
              </a:rPr>
              <a:t>một </a:t>
            </a:r>
            <a:r>
              <a:rPr dirty="0">
                <a:latin typeface="Calibri"/>
                <a:cs typeface="Calibri"/>
              </a:rPr>
              <a:t>trang</a:t>
            </a:r>
            <a:r>
              <a:rPr spc="-41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web.</a:t>
            </a:r>
            <a:endParaRPr>
              <a:latin typeface="Calibri"/>
              <a:cs typeface="Calibri"/>
            </a:endParaRPr>
          </a:p>
          <a:p>
            <a:pPr>
              <a:spcBef>
                <a:spcPts val="19"/>
              </a:spcBef>
              <a:buClr>
                <a:srgbClr val="AC1317"/>
              </a:buClr>
              <a:buFont typeface="Wingdings"/>
              <a:buChar char=""/>
            </a:pPr>
            <a:endParaRPr sz="2400">
              <a:latin typeface="Times New Roman"/>
              <a:cs typeface="Times New Roman"/>
            </a:endParaRPr>
          </a:p>
          <a:p>
            <a:pPr marL="341610" indent="-326493">
              <a:spcBef>
                <a:spcPts val="5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2364" algn="l"/>
              </a:tabLst>
            </a:pPr>
            <a:r>
              <a:rPr dirty="0">
                <a:latin typeface="Calibri"/>
                <a:cs typeface="Calibri"/>
              </a:rPr>
              <a:t>Để </a:t>
            </a:r>
            <a:r>
              <a:rPr spc="-5" dirty="0">
                <a:latin typeface="Calibri"/>
                <a:cs typeface="Calibri"/>
              </a:rPr>
              <a:t>xác </a:t>
            </a:r>
            <a:r>
              <a:rPr spc="5" dirty="0">
                <a:latin typeface="Calibri"/>
                <a:cs typeface="Calibri"/>
              </a:rPr>
              <a:t>định một </a:t>
            </a:r>
            <a:r>
              <a:rPr dirty="0">
                <a:latin typeface="Calibri"/>
                <a:cs typeface="Calibri"/>
              </a:rPr>
              <a:t>khối, thẻ </a:t>
            </a:r>
            <a:r>
              <a:rPr spc="-5" dirty="0">
                <a:latin typeface="Calibri"/>
                <a:cs typeface="Calibri"/>
              </a:rPr>
              <a:t>&lt;blockquote&gt; </a:t>
            </a:r>
            <a:r>
              <a:rPr dirty="0">
                <a:latin typeface="Calibri"/>
                <a:cs typeface="Calibri"/>
              </a:rPr>
              <a:t>có thể được sử</a:t>
            </a:r>
            <a:r>
              <a:rPr spc="-19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dụng.</a:t>
            </a:r>
            <a:endParaRPr>
              <a:latin typeface="Calibri"/>
              <a:cs typeface="Calibri"/>
            </a:endParaRPr>
          </a:p>
          <a:p>
            <a:pPr marL="341610" marR="6801" indent="-326493" algn="just">
              <a:lnSpc>
                <a:spcPct val="100899"/>
              </a:lnSpc>
              <a:spcBef>
                <a:spcPts val="2672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2364" algn="l"/>
              </a:tabLst>
            </a:pPr>
            <a:r>
              <a:rPr dirty="0">
                <a:latin typeface="Calibri"/>
                <a:cs typeface="Calibri"/>
              </a:rPr>
              <a:t>Một danh sách là </a:t>
            </a:r>
            <a:r>
              <a:rPr spc="5" dirty="0">
                <a:latin typeface="Calibri"/>
                <a:cs typeface="Calibri"/>
              </a:rPr>
              <a:t>một bộ </a:t>
            </a:r>
            <a:r>
              <a:rPr dirty="0">
                <a:latin typeface="Calibri"/>
                <a:cs typeface="Calibri"/>
              </a:rPr>
              <a:t>sưu </a:t>
            </a:r>
            <a:r>
              <a:rPr spc="-5" dirty="0">
                <a:latin typeface="Calibri"/>
                <a:cs typeface="Calibri"/>
              </a:rPr>
              <a:t>tập </a:t>
            </a:r>
            <a:r>
              <a:rPr dirty="0">
                <a:latin typeface="Calibri"/>
                <a:cs typeface="Calibri"/>
              </a:rPr>
              <a:t>các </a:t>
            </a:r>
            <a:r>
              <a:rPr spc="5" dirty="0">
                <a:latin typeface="Calibri"/>
                <a:cs typeface="Calibri"/>
              </a:rPr>
              <a:t>mặt </a:t>
            </a:r>
            <a:r>
              <a:rPr dirty="0">
                <a:latin typeface="Calibri"/>
                <a:cs typeface="Calibri"/>
              </a:rPr>
              <a:t>hàng, </a:t>
            </a:r>
            <a:r>
              <a:rPr spc="5" dirty="0">
                <a:latin typeface="Calibri"/>
                <a:cs typeface="Calibri"/>
              </a:rPr>
              <a:t>mà </a:t>
            </a:r>
            <a:r>
              <a:rPr dirty="0">
                <a:latin typeface="Calibri"/>
                <a:cs typeface="Calibri"/>
              </a:rPr>
              <a:t>có thể được </a:t>
            </a:r>
            <a:r>
              <a:rPr spc="-5" dirty="0">
                <a:latin typeface="Calibri"/>
                <a:cs typeface="Calibri"/>
              </a:rPr>
              <a:t>tổ </a:t>
            </a:r>
            <a:r>
              <a:rPr dirty="0">
                <a:latin typeface="Calibri"/>
                <a:cs typeface="Calibri"/>
              </a:rPr>
              <a:t>chức một  cách tuần tự hoặc </a:t>
            </a:r>
            <a:r>
              <a:rPr spc="5" dirty="0">
                <a:latin typeface="Calibri"/>
                <a:cs typeface="Calibri"/>
              </a:rPr>
              <a:t>không </a:t>
            </a:r>
            <a:r>
              <a:rPr dirty="0">
                <a:latin typeface="Calibri"/>
                <a:cs typeface="Calibri"/>
              </a:rPr>
              <a:t>tuần tự. HTML </a:t>
            </a:r>
            <a:r>
              <a:rPr spc="5" dirty="0">
                <a:latin typeface="Calibri"/>
                <a:cs typeface="Calibri"/>
              </a:rPr>
              <a:t>hỗ </a:t>
            </a:r>
            <a:r>
              <a:rPr spc="-5" dirty="0">
                <a:latin typeface="Calibri"/>
                <a:cs typeface="Calibri"/>
              </a:rPr>
              <a:t>trợ </a:t>
            </a:r>
            <a:r>
              <a:rPr spc="5" dirty="0">
                <a:latin typeface="Calibri"/>
                <a:cs typeface="Calibri"/>
              </a:rPr>
              <a:t>ba </a:t>
            </a:r>
            <a:r>
              <a:rPr dirty="0">
                <a:latin typeface="Calibri"/>
                <a:cs typeface="Calibri"/>
              </a:rPr>
              <a:t>loại danh sách cụ thể là, </a:t>
            </a:r>
            <a:r>
              <a:rPr spc="-5" dirty="0">
                <a:latin typeface="Calibri"/>
                <a:cs typeface="Calibri"/>
              </a:rPr>
              <a:t>có  </a:t>
            </a:r>
            <a:r>
              <a:rPr spc="5" dirty="0">
                <a:latin typeface="Calibri"/>
                <a:cs typeface="Calibri"/>
              </a:rPr>
              <a:t>thứ </a:t>
            </a:r>
            <a:r>
              <a:rPr dirty="0">
                <a:latin typeface="Calibri"/>
                <a:cs typeface="Calibri"/>
              </a:rPr>
              <a:t>tự, </a:t>
            </a:r>
            <a:r>
              <a:rPr spc="5" dirty="0">
                <a:latin typeface="Calibri"/>
                <a:cs typeface="Calibri"/>
              </a:rPr>
              <a:t>không </a:t>
            </a:r>
            <a:r>
              <a:rPr dirty="0">
                <a:latin typeface="Calibri"/>
                <a:cs typeface="Calibri"/>
              </a:rPr>
              <a:t>có </a:t>
            </a:r>
            <a:r>
              <a:rPr spc="5" dirty="0">
                <a:latin typeface="Calibri"/>
                <a:cs typeface="Calibri"/>
              </a:rPr>
              <a:t>thứ </a:t>
            </a:r>
            <a:r>
              <a:rPr dirty="0">
                <a:latin typeface="Calibri"/>
                <a:cs typeface="Calibri"/>
              </a:rPr>
              <a:t>tự, </a:t>
            </a:r>
            <a:r>
              <a:rPr spc="-5" dirty="0">
                <a:latin typeface="Calibri"/>
                <a:cs typeface="Calibri"/>
              </a:rPr>
              <a:t>và </a:t>
            </a:r>
            <a:r>
              <a:rPr dirty="0">
                <a:latin typeface="Calibri"/>
                <a:cs typeface="Calibri"/>
              </a:rPr>
              <a:t>từ định</a:t>
            </a:r>
            <a:r>
              <a:rPr spc="-136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nghĩa.</a:t>
            </a:r>
            <a:endParaRPr>
              <a:latin typeface="Calibri"/>
              <a:cs typeface="Calibri"/>
            </a:endParaRPr>
          </a:p>
          <a:p>
            <a:pPr>
              <a:spcBef>
                <a:spcPts val="54"/>
              </a:spcBef>
              <a:buClr>
                <a:srgbClr val="AC1317"/>
              </a:buClr>
              <a:buFont typeface="Wingdings"/>
              <a:buChar char=""/>
            </a:pPr>
            <a:endParaRPr>
              <a:latin typeface="Times New Roman"/>
              <a:cs typeface="Times New Roman"/>
            </a:endParaRPr>
          </a:p>
          <a:p>
            <a:pPr marL="341610" marR="8313" indent="-326493">
              <a:lnSpc>
                <a:spcPct val="101099"/>
              </a:lnSpc>
              <a:buClr>
                <a:srgbClr val="AC1317"/>
              </a:buClr>
              <a:buSzPct val="151351"/>
              <a:buFont typeface="Wingdings"/>
              <a:buChar char=""/>
              <a:tabLst>
                <a:tab pos="342364" algn="l"/>
              </a:tabLst>
            </a:pPr>
            <a:r>
              <a:rPr dirty="0">
                <a:latin typeface="Calibri"/>
                <a:cs typeface="Calibri"/>
              </a:rPr>
              <a:t>HTML cung cấp </a:t>
            </a:r>
            <a:r>
              <a:rPr spc="5" dirty="0">
                <a:latin typeface="Calibri"/>
                <a:cs typeface="Calibri"/>
              </a:rPr>
              <a:t>đặc </a:t>
            </a:r>
            <a:r>
              <a:rPr dirty="0">
                <a:latin typeface="Calibri"/>
                <a:cs typeface="Calibri"/>
              </a:rPr>
              <a:t>tính nền </a:t>
            </a:r>
            <a:r>
              <a:rPr spc="-5" dirty="0">
                <a:latin typeface="Calibri"/>
                <a:cs typeface="Calibri"/>
              </a:rPr>
              <a:t>tảng </a:t>
            </a:r>
            <a:r>
              <a:rPr dirty="0">
                <a:latin typeface="Calibri"/>
                <a:cs typeface="Calibri"/>
              </a:rPr>
              <a:t>đó </a:t>
            </a:r>
            <a:r>
              <a:rPr spc="-5" dirty="0">
                <a:latin typeface="Calibri"/>
                <a:cs typeface="Calibri"/>
              </a:rPr>
              <a:t>xác </a:t>
            </a:r>
            <a:r>
              <a:rPr dirty="0">
                <a:latin typeface="Calibri"/>
                <a:cs typeface="Calibri"/>
              </a:rPr>
              <a:t>định </a:t>
            </a:r>
            <a:r>
              <a:rPr spc="5" dirty="0">
                <a:latin typeface="Calibri"/>
                <a:cs typeface="Calibri"/>
              </a:rPr>
              <a:t>màu </a:t>
            </a:r>
            <a:r>
              <a:rPr dirty="0">
                <a:latin typeface="Calibri"/>
                <a:cs typeface="Calibri"/>
              </a:rPr>
              <a:t>nền </a:t>
            </a:r>
            <a:r>
              <a:rPr spc="-5" dirty="0">
                <a:latin typeface="Calibri"/>
                <a:cs typeface="Calibri"/>
              </a:rPr>
              <a:t>và </a:t>
            </a:r>
            <a:r>
              <a:rPr dirty="0">
                <a:latin typeface="Calibri"/>
                <a:cs typeface="Calibri"/>
              </a:rPr>
              <a:t>hình ảnh cho các  trang</a:t>
            </a:r>
            <a:r>
              <a:rPr spc="-5" dirty="0">
                <a:latin typeface="Calibri"/>
                <a:cs typeface="Calibri"/>
              </a:rPr>
              <a:t> </a:t>
            </a:r>
            <a:r>
              <a:rPr spc="-11" dirty="0">
                <a:latin typeface="Calibri"/>
                <a:cs typeface="Calibri"/>
              </a:rPr>
              <a:t>Web.</a:t>
            </a:r>
            <a:endParaRPr>
              <a:latin typeface="Calibri"/>
              <a:cs typeface="Calibri"/>
            </a:endParaRPr>
          </a:p>
        </p:txBody>
      </p:sp>
      <p:sp>
        <p:nvSpPr>
          <p:cNvPr id="7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/>
              <a:t>3</a:t>
            </a:r>
            <a:r>
              <a:rPr lang="vi-VN" smtClean="0"/>
              <a:t> -</a:t>
            </a:r>
            <a:r>
              <a:rPr lang="en-US" smtClean="0"/>
              <a:t> Định dạng văn bản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723198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>
          <a:xfrm>
            <a:off x="1662953" y="687141"/>
            <a:ext cx="7772400" cy="1470025"/>
          </a:xfrm>
        </p:spPr>
        <p:txBody>
          <a:bodyPr/>
          <a:lstStyle/>
          <a:p>
            <a:pPr algn="ctr">
              <a:defRPr/>
            </a:pPr>
            <a:r>
              <a:rPr lang="en-US" smtClean="0"/>
              <a:t>HỎI ĐÁP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7438" y="2260601"/>
            <a:ext cx="3975100" cy="32763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540FA-0942-482B-9F37-EA3921DFDA04}" type="slidenum">
              <a:rPr lang="vi-VN" smtClean="0"/>
              <a:t>28</a:t>
            </a:fld>
            <a:endParaRPr lang="vi-V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/>
              <a:t>3</a:t>
            </a:r>
            <a:r>
              <a:rPr lang="vi-VN" smtClean="0"/>
              <a:t> -</a:t>
            </a:r>
            <a:r>
              <a:rPr lang="en-US" smtClean="0"/>
              <a:t> Định dạng văn bản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050761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8" t="22343" r="2682" b="25428"/>
          <a:stretch/>
        </p:blipFill>
        <p:spPr>
          <a:xfrm>
            <a:off x="0" y="-2"/>
            <a:ext cx="12238039" cy="392430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301DAAA9-0579-4BCE-AD5C-42ECEE80825A}"/>
              </a:ext>
            </a:extLst>
          </p:cNvPr>
          <p:cNvSpPr txBox="1"/>
          <p:nvPr/>
        </p:nvSpPr>
        <p:spPr>
          <a:xfrm>
            <a:off x="412376" y="4133675"/>
            <a:ext cx="11386111" cy="147732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sz="6000" b="1" smtClean="0">
                <a:solidFill>
                  <a:srgbClr val="7030A0"/>
                </a:solidFill>
                <a:latin typeface="UTM Avo" panose="02040603050506020204" pitchFamily="18" charset="0"/>
              </a:rPr>
              <a:t>TRẢI NGHIỆM THỰC HÀNH</a:t>
            </a:r>
            <a:endParaRPr lang="en-US" sz="6000" b="1" dirty="0">
              <a:solidFill>
                <a:srgbClr val="7030A0"/>
              </a:solidFill>
              <a:latin typeface="UTM Avo" panose="02040603050506020204" pitchFamily="18" charset="0"/>
            </a:endParaRPr>
          </a:p>
        </p:txBody>
      </p:sp>
      <p:pic>
        <p:nvPicPr>
          <p:cNvPr id="7" name="Picture 6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519"/>
          <a:stretch/>
        </p:blipFill>
        <p:spPr>
          <a:xfrm>
            <a:off x="0" y="6375400"/>
            <a:ext cx="12192000" cy="4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406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17427" y="86869"/>
            <a:ext cx="11956287" cy="6187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62188" y="30756"/>
            <a:ext cx="2744047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lang="vi-VN" spc="-5" dirty="0"/>
              <a:t>GIỚI</a:t>
            </a:r>
            <a:r>
              <a:rPr lang="vi-VN" spc="-95" dirty="0"/>
              <a:t> </a:t>
            </a:r>
            <a:r>
              <a:rPr lang="vi-VN" spc="-5" dirty="0"/>
              <a:t>THIỆU</a:t>
            </a:r>
          </a:p>
        </p:txBody>
      </p:sp>
      <p:sp>
        <p:nvSpPr>
          <p:cNvPr id="14" name="object 14"/>
          <p:cNvSpPr txBox="1">
            <a:spLocks noGrp="1"/>
          </p:cNvSpPr>
          <p:nvPr>
            <p:ph type="sldNum" idx="12"/>
          </p:nvPr>
        </p:nvSpPr>
        <p:spPr>
          <a:xfrm>
            <a:off x="11582404" y="6530874"/>
            <a:ext cx="533398" cy="2180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709"/>
              </a:lnSpc>
            </a:pPr>
            <a:fld id="{81D60167-4931-47E6-BA6A-407CBD079E47}" type="slidenum">
              <a:rPr dirty="0"/>
              <a:pPr marL="30231">
                <a:lnSpc>
                  <a:spcPts val="1709"/>
                </a:lnSpc>
              </a:pPr>
              <a:t>3</a:t>
            </a:fld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610619" y="1154431"/>
            <a:ext cx="11175999" cy="643256"/>
          </a:xfrm>
          <a:custGeom>
            <a:avLst/>
            <a:gdLst/>
            <a:ahLst/>
            <a:cxnLst/>
            <a:rect l="l" t="t" r="r" b="b"/>
            <a:pathLst>
              <a:path w="8382000" h="475614">
                <a:moveTo>
                  <a:pt x="8302752" y="0"/>
                </a:moveTo>
                <a:lnTo>
                  <a:pt x="79247" y="0"/>
                </a:lnTo>
                <a:lnTo>
                  <a:pt x="48402" y="6221"/>
                </a:lnTo>
                <a:lnTo>
                  <a:pt x="23212" y="23193"/>
                </a:lnTo>
                <a:lnTo>
                  <a:pt x="6228" y="48381"/>
                </a:lnTo>
                <a:lnTo>
                  <a:pt x="0" y="79247"/>
                </a:lnTo>
                <a:lnTo>
                  <a:pt x="0" y="396239"/>
                </a:lnTo>
                <a:lnTo>
                  <a:pt x="6228" y="427106"/>
                </a:lnTo>
                <a:lnTo>
                  <a:pt x="23212" y="452294"/>
                </a:lnTo>
                <a:lnTo>
                  <a:pt x="48402" y="469266"/>
                </a:lnTo>
                <a:lnTo>
                  <a:pt x="79247" y="475488"/>
                </a:lnTo>
                <a:lnTo>
                  <a:pt x="8302752" y="475488"/>
                </a:lnTo>
                <a:lnTo>
                  <a:pt x="8333618" y="469266"/>
                </a:lnTo>
                <a:lnTo>
                  <a:pt x="8358806" y="452294"/>
                </a:lnTo>
                <a:lnTo>
                  <a:pt x="8375778" y="427106"/>
                </a:lnTo>
                <a:lnTo>
                  <a:pt x="8382000" y="396239"/>
                </a:lnTo>
                <a:lnTo>
                  <a:pt x="8382000" y="79247"/>
                </a:lnTo>
                <a:lnTo>
                  <a:pt x="8375778" y="48381"/>
                </a:lnTo>
                <a:lnTo>
                  <a:pt x="8358806" y="23193"/>
                </a:lnTo>
                <a:lnTo>
                  <a:pt x="8333618" y="6221"/>
                </a:lnTo>
                <a:lnTo>
                  <a:pt x="8302752" y="0"/>
                </a:lnTo>
                <a:close/>
              </a:path>
            </a:pathLst>
          </a:custGeom>
          <a:solidFill>
            <a:srgbClr val="D9959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10619" y="2128267"/>
            <a:ext cx="11175999" cy="580643"/>
          </a:xfrm>
          <a:custGeom>
            <a:avLst/>
            <a:gdLst/>
            <a:ahLst/>
            <a:cxnLst/>
            <a:rect l="l" t="t" r="r" b="b"/>
            <a:pathLst>
              <a:path w="8382000" h="469900">
                <a:moveTo>
                  <a:pt x="8303767" y="0"/>
                </a:moveTo>
                <a:lnTo>
                  <a:pt x="78231" y="0"/>
                </a:lnTo>
                <a:lnTo>
                  <a:pt x="47780" y="6151"/>
                </a:lnTo>
                <a:lnTo>
                  <a:pt x="22913" y="22923"/>
                </a:lnTo>
                <a:lnTo>
                  <a:pt x="6147" y="47791"/>
                </a:lnTo>
                <a:lnTo>
                  <a:pt x="0" y="78232"/>
                </a:lnTo>
                <a:lnTo>
                  <a:pt x="0" y="391160"/>
                </a:lnTo>
                <a:lnTo>
                  <a:pt x="6147" y="421600"/>
                </a:lnTo>
                <a:lnTo>
                  <a:pt x="22913" y="446468"/>
                </a:lnTo>
                <a:lnTo>
                  <a:pt x="47780" y="463240"/>
                </a:lnTo>
                <a:lnTo>
                  <a:pt x="78231" y="469392"/>
                </a:lnTo>
                <a:lnTo>
                  <a:pt x="8303767" y="469392"/>
                </a:lnTo>
                <a:lnTo>
                  <a:pt x="8334208" y="463240"/>
                </a:lnTo>
                <a:lnTo>
                  <a:pt x="8359076" y="446468"/>
                </a:lnTo>
                <a:lnTo>
                  <a:pt x="8375848" y="421600"/>
                </a:lnTo>
                <a:lnTo>
                  <a:pt x="8382000" y="391160"/>
                </a:lnTo>
                <a:lnTo>
                  <a:pt x="8382000" y="78232"/>
                </a:lnTo>
                <a:lnTo>
                  <a:pt x="8375848" y="47791"/>
                </a:lnTo>
                <a:lnTo>
                  <a:pt x="8359076" y="22923"/>
                </a:lnTo>
                <a:lnTo>
                  <a:pt x="8334208" y="6151"/>
                </a:lnTo>
                <a:lnTo>
                  <a:pt x="8303767" y="0"/>
                </a:lnTo>
                <a:close/>
              </a:path>
            </a:pathLst>
          </a:custGeom>
          <a:solidFill>
            <a:srgbClr val="9BBA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10619" y="3033416"/>
            <a:ext cx="11175999" cy="647043"/>
          </a:xfrm>
          <a:custGeom>
            <a:avLst/>
            <a:gdLst/>
            <a:ahLst/>
            <a:cxnLst/>
            <a:rect l="l" t="t" r="r" b="b"/>
            <a:pathLst>
              <a:path w="8382000" h="588645">
                <a:moveTo>
                  <a:pt x="8283956" y="0"/>
                </a:moveTo>
                <a:lnTo>
                  <a:pt x="98043" y="0"/>
                </a:lnTo>
                <a:lnTo>
                  <a:pt x="59878" y="7711"/>
                </a:lnTo>
                <a:lnTo>
                  <a:pt x="28714" y="28733"/>
                </a:lnTo>
                <a:lnTo>
                  <a:pt x="7704" y="59900"/>
                </a:lnTo>
                <a:lnTo>
                  <a:pt x="0" y="98043"/>
                </a:lnTo>
                <a:lnTo>
                  <a:pt x="0" y="490219"/>
                </a:lnTo>
                <a:lnTo>
                  <a:pt x="7704" y="528363"/>
                </a:lnTo>
                <a:lnTo>
                  <a:pt x="28714" y="559530"/>
                </a:lnTo>
                <a:lnTo>
                  <a:pt x="59878" y="580552"/>
                </a:lnTo>
                <a:lnTo>
                  <a:pt x="98043" y="588263"/>
                </a:lnTo>
                <a:lnTo>
                  <a:pt x="8283956" y="588263"/>
                </a:lnTo>
                <a:lnTo>
                  <a:pt x="8322099" y="580552"/>
                </a:lnTo>
                <a:lnTo>
                  <a:pt x="8353266" y="559530"/>
                </a:lnTo>
                <a:lnTo>
                  <a:pt x="8374288" y="528363"/>
                </a:lnTo>
                <a:lnTo>
                  <a:pt x="8382000" y="490219"/>
                </a:lnTo>
                <a:lnTo>
                  <a:pt x="8382000" y="98043"/>
                </a:lnTo>
                <a:lnTo>
                  <a:pt x="8374288" y="59900"/>
                </a:lnTo>
                <a:lnTo>
                  <a:pt x="8353266" y="28733"/>
                </a:lnTo>
                <a:lnTo>
                  <a:pt x="8322099" y="7711"/>
                </a:lnTo>
                <a:lnTo>
                  <a:pt x="8283956" y="0"/>
                </a:lnTo>
                <a:close/>
              </a:path>
            </a:pathLst>
          </a:custGeom>
          <a:solidFill>
            <a:srgbClr val="B3A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10619" y="2841498"/>
            <a:ext cx="11175999" cy="838962"/>
          </a:xfrm>
          <a:custGeom>
            <a:avLst/>
            <a:gdLst/>
            <a:ahLst/>
            <a:cxnLst/>
            <a:rect l="l" t="t" r="r" b="b"/>
            <a:pathLst>
              <a:path w="8382000" h="588645">
                <a:moveTo>
                  <a:pt x="0" y="98043"/>
                </a:moveTo>
                <a:lnTo>
                  <a:pt x="7704" y="59900"/>
                </a:lnTo>
                <a:lnTo>
                  <a:pt x="28714" y="28733"/>
                </a:lnTo>
                <a:lnTo>
                  <a:pt x="59878" y="7711"/>
                </a:lnTo>
                <a:lnTo>
                  <a:pt x="98043" y="0"/>
                </a:lnTo>
                <a:lnTo>
                  <a:pt x="8283956" y="0"/>
                </a:lnTo>
                <a:lnTo>
                  <a:pt x="8322099" y="7711"/>
                </a:lnTo>
                <a:lnTo>
                  <a:pt x="8353266" y="28733"/>
                </a:lnTo>
                <a:lnTo>
                  <a:pt x="8374288" y="59900"/>
                </a:lnTo>
                <a:lnTo>
                  <a:pt x="8382000" y="98043"/>
                </a:lnTo>
                <a:lnTo>
                  <a:pt x="8382000" y="490219"/>
                </a:lnTo>
                <a:lnTo>
                  <a:pt x="8374288" y="528363"/>
                </a:lnTo>
                <a:lnTo>
                  <a:pt x="8353266" y="559530"/>
                </a:lnTo>
                <a:lnTo>
                  <a:pt x="8322099" y="580552"/>
                </a:lnTo>
                <a:lnTo>
                  <a:pt x="8283956" y="588263"/>
                </a:lnTo>
                <a:lnTo>
                  <a:pt x="98043" y="588263"/>
                </a:lnTo>
                <a:lnTo>
                  <a:pt x="59878" y="580552"/>
                </a:lnTo>
                <a:lnTo>
                  <a:pt x="28714" y="559530"/>
                </a:lnTo>
                <a:lnTo>
                  <a:pt x="7704" y="528363"/>
                </a:lnTo>
                <a:lnTo>
                  <a:pt x="0" y="490219"/>
                </a:lnTo>
                <a:lnTo>
                  <a:pt x="0" y="98043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10619" y="3944665"/>
            <a:ext cx="11175999" cy="739140"/>
          </a:xfrm>
          <a:custGeom>
            <a:avLst/>
            <a:gdLst/>
            <a:ahLst/>
            <a:cxnLst/>
            <a:rect l="l" t="t" r="r" b="b"/>
            <a:pathLst>
              <a:path w="8382000" h="556260">
                <a:moveTo>
                  <a:pt x="8289290" y="0"/>
                </a:moveTo>
                <a:lnTo>
                  <a:pt x="92709" y="0"/>
                </a:lnTo>
                <a:lnTo>
                  <a:pt x="56621" y="7288"/>
                </a:lnTo>
                <a:lnTo>
                  <a:pt x="27152" y="27162"/>
                </a:lnTo>
                <a:lnTo>
                  <a:pt x="7285" y="56632"/>
                </a:lnTo>
                <a:lnTo>
                  <a:pt x="0" y="92710"/>
                </a:lnTo>
                <a:lnTo>
                  <a:pt x="0" y="463550"/>
                </a:lnTo>
                <a:lnTo>
                  <a:pt x="7285" y="499627"/>
                </a:lnTo>
                <a:lnTo>
                  <a:pt x="27152" y="529097"/>
                </a:lnTo>
                <a:lnTo>
                  <a:pt x="56621" y="548971"/>
                </a:lnTo>
                <a:lnTo>
                  <a:pt x="92709" y="556260"/>
                </a:lnTo>
                <a:lnTo>
                  <a:pt x="8289290" y="556260"/>
                </a:lnTo>
                <a:lnTo>
                  <a:pt x="8325367" y="548971"/>
                </a:lnTo>
                <a:lnTo>
                  <a:pt x="8354837" y="529097"/>
                </a:lnTo>
                <a:lnTo>
                  <a:pt x="8374711" y="499627"/>
                </a:lnTo>
                <a:lnTo>
                  <a:pt x="8382000" y="463550"/>
                </a:lnTo>
                <a:lnTo>
                  <a:pt x="8382000" y="92710"/>
                </a:lnTo>
                <a:lnTo>
                  <a:pt x="8374711" y="56632"/>
                </a:lnTo>
                <a:lnTo>
                  <a:pt x="8354837" y="27162"/>
                </a:lnTo>
                <a:lnTo>
                  <a:pt x="8325367" y="7288"/>
                </a:lnTo>
                <a:lnTo>
                  <a:pt x="8289290" y="0"/>
                </a:lnTo>
                <a:close/>
              </a:path>
            </a:pathLst>
          </a:custGeom>
          <a:solidFill>
            <a:srgbClr val="8EB4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714990" y="1383029"/>
            <a:ext cx="11071625" cy="3300776"/>
          </a:xfrm>
          <a:prstGeom prst="rect">
            <a:avLst/>
          </a:prstGeom>
        </p:spPr>
        <p:txBody>
          <a:bodyPr vert="horz" wrap="square" lIns="0" tIns="15114" rIns="0" bIns="0" rtlCol="0">
            <a:spAutoFit/>
          </a:bodyPr>
          <a:lstStyle/>
          <a:p>
            <a:pPr marL="15114">
              <a:spcBef>
                <a:spcPts val="119"/>
              </a:spcBef>
            </a:pPr>
            <a:r>
              <a:rPr spc="-5" dirty="0">
                <a:latin typeface="Arial"/>
                <a:cs typeface="Arial"/>
              </a:rPr>
              <a:t>Nội dung </a:t>
            </a:r>
            <a:r>
              <a:rPr dirty="0">
                <a:latin typeface="Arial"/>
                <a:cs typeface="Arial"/>
              </a:rPr>
              <a:t>văn </a:t>
            </a:r>
            <a:r>
              <a:rPr spc="-5" dirty="0">
                <a:latin typeface="Arial"/>
                <a:cs typeface="Arial"/>
              </a:rPr>
              <a:t>bản </a:t>
            </a:r>
            <a:r>
              <a:rPr dirty="0">
                <a:latin typeface="Arial"/>
                <a:cs typeface="Arial"/>
              </a:rPr>
              <a:t>của </a:t>
            </a:r>
            <a:r>
              <a:rPr spc="-5" dirty="0">
                <a:latin typeface="Arial"/>
                <a:cs typeface="Arial"/>
              </a:rPr>
              <a:t>trang </a:t>
            </a:r>
            <a:r>
              <a:rPr spc="-19" dirty="0">
                <a:latin typeface="Arial"/>
                <a:cs typeface="Arial"/>
              </a:rPr>
              <a:t>web </a:t>
            </a:r>
            <a:r>
              <a:rPr spc="-5" dirty="0">
                <a:latin typeface="Arial"/>
                <a:cs typeface="Arial"/>
              </a:rPr>
              <a:t>là một phần quan trọng </a:t>
            </a:r>
            <a:r>
              <a:rPr dirty="0">
                <a:latin typeface="Arial"/>
                <a:cs typeface="Arial"/>
              </a:rPr>
              <a:t>của </a:t>
            </a:r>
            <a:r>
              <a:rPr spc="-5" dirty="0">
                <a:latin typeface="Arial"/>
                <a:cs typeface="Arial"/>
              </a:rPr>
              <a:t>một trang</a:t>
            </a:r>
            <a:r>
              <a:rPr spc="95" dirty="0">
                <a:latin typeface="Arial"/>
                <a:cs typeface="Arial"/>
              </a:rPr>
              <a:t> </a:t>
            </a:r>
            <a:r>
              <a:rPr spc="-19" dirty="0">
                <a:latin typeface="Arial"/>
                <a:cs typeface="Arial"/>
              </a:rPr>
              <a:t>web.</a:t>
            </a:r>
            <a:endParaRPr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400" dirty="0">
              <a:latin typeface="Times New Roman"/>
              <a:cs typeface="Times New Roman"/>
            </a:endParaRPr>
          </a:p>
          <a:p>
            <a:pPr>
              <a:spcBef>
                <a:spcPts val="19"/>
              </a:spcBef>
            </a:pPr>
            <a:endParaRPr sz="1900" dirty="0">
              <a:latin typeface="Times New Roman"/>
              <a:cs typeface="Times New Roman"/>
            </a:endParaRPr>
          </a:p>
          <a:p>
            <a:pPr marL="15114">
              <a:spcBef>
                <a:spcPts val="5"/>
              </a:spcBef>
            </a:pPr>
            <a:r>
              <a:rPr spc="-5" dirty="0">
                <a:latin typeface="Arial"/>
                <a:cs typeface="Arial"/>
              </a:rPr>
              <a:t>Văn bản </a:t>
            </a:r>
            <a:r>
              <a:rPr spc="-11" dirty="0">
                <a:latin typeface="Arial"/>
                <a:cs typeface="Arial"/>
              </a:rPr>
              <a:t>phải </a:t>
            </a:r>
            <a:r>
              <a:rPr spc="-5" dirty="0">
                <a:latin typeface="Arial"/>
                <a:cs typeface="Arial"/>
              </a:rPr>
              <a:t>được hấp dẫn, dễ đọc, </a:t>
            </a:r>
            <a:r>
              <a:rPr dirty="0">
                <a:latin typeface="Arial"/>
                <a:cs typeface="Arial"/>
              </a:rPr>
              <a:t>và </a:t>
            </a:r>
            <a:r>
              <a:rPr spc="-5" dirty="0">
                <a:latin typeface="Arial"/>
                <a:cs typeface="Arial"/>
              </a:rPr>
              <a:t>nên ngắn </a:t>
            </a:r>
            <a:r>
              <a:rPr dirty="0">
                <a:latin typeface="Arial"/>
                <a:cs typeface="Arial"/>
              </a:rPr>
              <a:t>và </a:t>
            </a:r>
            <a:r>
              <a:rPr spc="-5" dirty="0">
                <a:latin typeface="Arial"/>
                <a:cs typeface="Arial"/>
              </a:rPr>
              <a:t>sắc</a:t>
            </a:r>
            <a:r>
              <a:rPr spc="95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nét.</a:t>
            </a:r>
            <a:endParaRPr dirty="0">
              <a:latin typeface="Arial"/>
              <a:cs typeface="Arial"/>
            </a:endParaRPr>
          </a:p>
          <a:p>
            <a:pPr>
              <a:spcBef>
                <a:spcPts val="54"/>
              </a:spcBef>
            </a:pPr>
            <a:endParaRPr sz="3300" dirty="0">
              <a:latin typeface="Times New Roman"/>
              <a:cs typeface="Times New Roman"/>
            </a:endParaRPr>
          </a:p>
          <a:p>
            <a:pPr marL="21918" marR="6047">
              <a:lnSpc>
                <a:spcPts val="2238"/>
              </a:lnSpc>
            </a:pPr>
            <a:r>
              <a:rPr dirty="0">
                <a:latin typeface="Arial"/>
                <a:cs typeface="Arial"/>
              </a:rPr>
              <a:t>Tùy </a:t>
            </a:r>
            <a:r>
              <a:rPr spc="-5" dirty="0">
                <a:latin typeface="Arial"/>
                <a:cs typeface="Arial"/>
              </a:rPr>
              <a:t>chọn định dạng </a:t>
            </a:r>
            <a:r>
              <a:rPr dirty="0">
                <a:latin typeface="Arial"/>
                <a:cs typeface="Arial"/>
              </a:rPr>
              <a:t>văn </a:t>
            </a:r>
            <a:r>
              <a:rPr spc="-5" dirty="0">
                <a:latin typeface="Arial"/>
                <a:cs typeface="Arial"/>
              </a:rPr>
              <a:t>bản như in đậm, in </a:t>
            </a:r>
            <a:r>
              <a:rPr spc="-11" dirty="0">
                <a:latin typeface="Arial"/>
                <a:cs typeface="Arial"/>
              </a:rPr>
              <a:t>nghiêng, </a:t>
            </a:r>
            <a:r>
              <a:rPr spc="-5" dirty="0">
                <a:latin typeface="Arial"/>
                <a:cs typeface="Arial"/>
              </a:rPr>
              <a:t>superscript, subscript, </a:t>
            </a:r>
            <a:r>
              <a:rPr dirty="0">
                <a:latin typeface="Arial"/>
                <a:cs typeface="Arial"/>
              </a:rPr>
              <a:t>và  </a:t>
            </a:r>
            <a:r>
              <a:rPr spc="-5" dirty="0">
                <a:latin typeface="Arial"/>
                <a:cs typeface="Arial"/>
              </a:rPr>
              <a:t>như </a:t>
            </a:r>
            <a:r>
              <a:rPr dirty="0">
                <a:latin typeface="Arial"/>
                <a:cs typeface="Arial"/>
              </a:rPr>
              <a:t>vậy </a:t>
            </a:r>
            <a:r>
              <a:rPr spc="-5" dirty="0">
                <a:latin typeface="Arial"/>
                <a:cs typeface="Arial"/>
              </a:rPr>
              <a:t>phải được áp dụng để thu hút </a:t>
            </a:r>
            <a:r>
              <a:rPr dirty="0">
                <a:latin typeface="Arial"/>
                <a:cs typeface="Arial"/>
              </a:rPr>
              <a:t>sự </a:t>
            </a:r>
            <a:r>
              <a:rPr spc="-5" dirty="0">
                <a:latin typeface="Arial"/>
                <a:cs typeface="Arial"/>
              </a:rPr>
              <a:t>chú </a:t>
            </a:r>
            <a:r>
              <a:rPr dirty="0">
                <a:latin typeface="Arial"/>
                <a:cs typeface="Arial"/>
              </a:rPr>
              <a:t>ý của </a:t>
            </a:r>
            <a:r>
              <a:rPr spc="-11" dirty="0">
                <a:latin typeface="Arial"/>
                <a:cs typeface="Arial"/>
              </a:rPr>
              <a:t>người</a:t>
            </a:r>
            <a:r>
              <a:rPr spc="79" dirty="0">
                <a:latin typeface="Arial"/>
                <a:cs typeface="Arial"/>
              </a:rPr>
              <a:t> </a:t>
            </a:r>
            <a:r>
              <a:rPr spc="-11" dirty="0">
                <a:latin typeface="Arial"/>
                <a:cs typeface="Arial"/>
              </a:rPr>
              <a:t>dùng.</a:t>
            </a:r>
            <a:endParaRPr dirty="0">
              <a:latin typeface="Arial"/>
              <a:cs typeface="Arial"/>
            </a:endParaRPr>
          </a:p>
          <a:p>
            <a:pPr>
              <a:spcBef>
                <a:spcPts val="5"/>
              </a:spcBef>
            </a:pPr>
            <a:endParaRPr sz="2400" dirty="0">
              <a:latin typeface="Times New Roman"/>
              <a:cs typeface="Times New Roman"/>
            </a:endParaRPr>
          </a:p>
          <a:p>
            <a:pPr marL="19650">
              <a:lnSpc>
                <a:spcPts val="2409"/>
              </a:lnSpc>
            </a:pPr>
            <a:r>
              <a:rPr spc="-5" dirty="0">
                <a:latin typeface="Arial"/>
                <a:cs typeface="Arial"/>
              </a:rPr>
              <a:t>Màu nền </a:t>
            </a:r>
            <a:r>
              <a:rPr dirty="0">
                <a:latin typeface="Arial"/>
                <a:cs typeface="Arial"/>
              </a:rPr>
              <a:t>và </a:t>
            </a:r>
            <a:r>
              <a:rPr spc="-5" dirty="0">
                <a:latin typeface="Arial"/>
                <a:cs typeface="Arial"/>
              </a:rPr>
              <a:t>hình </a:t>
            </a:r>
            <a:r>
              <a:rPr spc="-11" dirty="0">
                <a:latin typeface="Arial"/>
                <a:cs typeface="Arial"/>
              </a:rPr>
              <a:t>ảnh </a:t>
            </a:r>
            <a:r>
              <a:rPr spc="-5" dirty="0">
                <a:latin typeface="Arial"/>
                <a:cs typeface="Arial"/>
              </a:rPr>
              <a:t>của trang </a:t>
            </a:r>
            <a:r>
              <a:rPr spc="-24" dirty="0">
                <a:latin typeface="Arial"/>
                <a:cs typeface="Arial"/>
              </a:rPr>
              <a:t>web </a:t>
            </a:r>
            <a:r>
              <a:rPr dirty="0">
                <a:latin typeface="Arial"/>
                <a:cs typeface="Arial"/>
              </a:rPr>
              <a:t>có </a:t>
            </a:r>
            <a:r>
              <a:rPr spc="-5" dirty="0">
                <a:latin typeface="Arial"/>
                <a:cs typeface="Arial"/>
              </a:rPr>
              <a:t>thể được </a:t>
            </a:r>
            <a:r>
              <a:rPr spc="-11" dirty="0">
                <a:latin typeface="Arial"/>
                <a:cs typeface="Arial"/>
              </a:rPr>
              <a:t>xác định bằng </a:t>
            </a:r>
            <a:r>
              <a:rPr spc="-5" dirty="0">
                <a:latin typeface="Arial"/>
                <a:cs typeface="Arial"/>
              </a:rPr>
              <a:t>cách </a:t>
            </a:r>
            <a:r>
              <a:rPr dirty="0">
                <a:latin typeface="Arial"/>
                <a:cs typeface="Arial"/>
              </a:rPr>
              <a:t>sử</a:t>
            </a:r>
            <a:r>
              <a:rPr spc="220" dirty="0">
                <a:latin typeface="Arial"/>
                <a:cs typeface="Arial"/>
              </a:rPr>
              <a:t> </a:t>
            </a:r>
            <a:r>
              <a:rPr spc="-11" dirty="0">
                <a:latin typeface="Arial"/>
                <a:cs typeface="Arial"/>
              </a:rPr>
              <a:t>dụng</a:t>
            </a:r>
            <a:endParaRPr dirty="0">
              <a:latin typeface="Arial"/>
              <a:cs typeface="Arial"/>
            </a:endParaRPr>
          </a:p>
          <a:p>
            <a:pPr marL="19650">
              <a:lnSpc>
                <a:spcPts val="2409"/>
              </a:lnSpc>
            </a:pPr>
            <a:r>
              <a:rPr dirty="0">
                <a:latin typeface="Arial"/>
                <a:cs typeface="Arial"/>
              </a:rPr>
              <a:t>HTML.</a:t>
            </a:r>
          </a:p>
        </p:txBody>
      </p:sp>
      <p:sp>
        <p:nvSpPr>
          <p:cNvPr id="15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/>
              <a:t>3</a:t>
            </a:r>
            <a:r>
              <a:rPr lang="vi-VN" smtClean="0"/>
              <a:t> -</a:t>
            </a:r>
            <a:r>
              <a:rPr lang="en-US" smtClean="0"/>
              <a:t> Định dạng văn bản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669108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301DAAA9-0579-4BCE-AD5C-42ECEE80825A}"/>
              </a:ext>
            </a:extLst>
          </p:cNvPr>
          <p:cNvSpPr txBox="1"/>
          <p:nvPr/>
        </p:nvSpPr>
        <p:spPr>
          <a:xfrm>
            <a:off x="4275164" y="1776956"/>
            <a:ext cx="7055357" cy="79534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3500" b="1" dirty="0" smtClean="0">
                <a:ln>
                  <a:solidFill>
                    <a:schemeClr val="bg1"/>
                  </a:solidFill>
                </a:ln>
                <a:solidFill>
                  <a:srgbClr val="600477"/>
                </a:solidFill>
                <a:latin typeface="UTM Avo" panose="02040603050506020204" pitchFamily="18" charset="0"/>
              </a:rPr>
              <a:t>TRÂN TRỌNG CẢM ƠN!</a:t>
            </a:r>
            <a:endParaRPr lang="en-US" sz="3500" b="1" dirty="0">
              <a:ln>
                <a:solidFill>
                  <a:schemeClr val="bg1"/>
                </a:solidFill>
              </a:ln>
              <a:solidFill>
                <a:srgbClr val="600477"/>
              </a:solidFill>
              <a:latin typeface="UTM Avo" panose="02040603050506020204" pitchFamily="18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871" y="675061"/>
            <a:ext cx="3777949" cy="467543"/>
          </a:xfrm>
          <a:prstGeom prst="rect">
            <a:avLst/>
          </a:prstGeom>
        </p:spPr>
      </p:pic>
      <p:sp>
        <p:nvSpPr>
          <p:cNvPr id="10" name="Google Shape;4741;p464"/>
          <p:cNvSpPr txBox="1">
            <a:spLocks/>
          </p:cNvSpPr>
          <p:nvPr/>
        </p:nvSpPr>
        <p:spPr>
          <a:xfrm>
            <a:off x="5772553" y="2929613"/>
            <a:ext cx="5991075" cy="401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ts val="1800"/>
              <a:buFont typeface="Arial" panose="020B0604020202020204" pitchFamily="34" charset="0"/>
              <a:buNone/>
            </a:pPr>
            <a:r>
              <a:rPr lang="en-US" sz="1800" b="1" dirty="0" smtClean="0">
                <a:latin typeface="Roboto"/>
              </a:rPr>
              <a:t>238 </a:t>
            </a:r>
            <a:r>
              <a:rPr lang="en-US" sz="1800" b="1" dirty="0" err="1" smtClean="0">
                <a:latin typeface="Roboto"/>
              </a:rPr>
              <a:t>Hoàng</a:t>
            </a:r>
            <a:r>
              <a:rPr lang="en-US" sz="1800" b="1" dirty="0" smtClean="0">
                <a:latin typeface="Roboto"/>
              </a:rPr>
              <a:t> </a:t>
            </a:r>
            <a:r>
              <a:rPr lang="en-US" sz="1800" b="1" dirty="0" err="1" smtClean="0">
                <a:latin typeface="Roboto"/>
              </a:rPr>
              <a:t>Quốc</a:t>
            </a:r>
            <a:r>
              <a:rPr lang="en-US" sz="1800" b="1" dirty="0" smtClean="0">
                <a:latin typeface="Roboto"/>
              </a:rPr>
              <a:t> </a:t>
            </a:r>
            <a:r>
              <a:rPr lang="en-US" sz="1800" b="1" dirty="0" err="1" smtClean="0">
                <a:latin typeface="Roboto"/>
              </a:rPr>
              <a:t>Việt</a:t>
            </a:r>
            <a:r>
              <a:rPr lang="en-US" sz="1800" b="1" dirty="0" smtClean="0">
                <a:latin typeface="Roboto"/>
              </a:rPr>
              <a:t>, </a:t>
            </a:r>
            <a:r>
              <a:rPr lang="en-US" sz="1800" b="1" dirty="0" err="1" smtClean="0">
                <a:latin typeface="Roboto"/>
              </a:rPr>
              <a:t>Bắc</a:t>
            </a:r>
            <a:r>
              <a:rPr lang="en-US" sz="1800" b="1" dirty="0" smtClean="0">
                <a:latin typeface="Roboto"/>
              </a:rPr>
              <a:t> </a:t>
            </a:r>
            <a:r>
              <a:rPr lang="en-US" sz="1800" b="1" dirty="0" err="1" smtClean="0">
                <a:latin typeface="Roboto"/>
              </a:rPr>
              <a:t>Từ</a:t>
            </a:r>
            <a:r>
              <a:rPr lang="en-US" sz="1800" b="1" dirty="0" smtClean="0">
                <a:latin typeface="Roboto"/>
              </a:rPr>
              <a:t> </a:t>
            </a:r>
            <a:r>
              <a:rPr lang="en-US" sz="1800" b="1" dirty="0" err="1" smtClean="0">
                <a:latin typeface="Roboto"/>
              </a:rPr>
              <a:t>Liêm</a:t>
            </a:r>
            <a:r>
              <a:rPr lang="en-US" sz="1800" b="1" dirty="0" smtClean="0">
                <a:latin typeface="Roboto"/>
              </a:rPr>
              <a:t>, </a:t>
            </a:r>
            <a:r>
              <a:rPr lang="en-US" sz="1800" b="1" dirty="0" err="1" smtClean="0">
                <a:latin typeface="Roboto"/>
              </a:rPr>
              <a:t>Hà</a:t>
            </a:r>
            <a:r>
              <a:rPr lang="en-US" sz="1800" b="1" dirty="0" smtClean="0">
                <a:latin typeface="Roboto"/>
              </a:rPr>
              <a:t> </a:t>
            </a:r>
            <a:r>
              <a:rPr lang="en-US" sz="1800" b="1" dirty="0" err="1" smtClean="0">
                <a:latin typeface="Roboto"/>
              </a:rPr>
              <a:t>Nội</a:t>
            </a:r>
            <a:endParaRPr lang="vi-VN" sz="1800" b="1" dirty="0">
              <a:latin typeface="Roboto"/>
            </a:endParaRPr>
          </a:p>
        </p:txBody>
      </p:sp>
      <p:sp>
        <p:nvSpPr>
          <p:cNvPr id="11" name="Google Shape;4742;p464"/>
          <p:cNvSpPr txBox="1">
            <a:spLocks/>
          </p:cNvSpPr>
          <p:nvPr/>
        </p:nvSpPr>
        <p:spPr>
          <a:xfrm>
            <a:off x="5772553" y="3520137"/>
            <a:ext cx="3695206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ts val="1800"/>
              <a:buFont typeface="Arial" panose="020B0604020202020204" pitchFamily="34" charset="0"/>
              <a:buNone/>
            </a:pPr>
            <a:r>
              <a:rPr lang="en-US" sz="1800" b="1" dirty="0" smtClean="0">
                <a:latin typeface="Roboto"/>
              </a:rPr>
              <a:t>0968.27.6996</a:t>
            </a:r>
            <a:endParaRPr lang="en-US" sz="1800" b="1" dirty="0">
              <a:latin typeface="Roboto"/>
            </a:endParaRPr>
          </a:p>
        </p:txBody>
      </p:sp>
      <p:sp>
        <p:nvSpPr>
          <p:cNvPr id="12" name="Google Shape;4743;p464"/>
          <p:cNvSpPr txBox="1">
            <a:spLocks/>
          </p:cNvSpPr>
          <p:nvPr/>
        </p:nvSpPr>
        <p:spPr>
          <a:xfrm>
            <a:off x="5772553" y="4166421"/>
            <a:ext cx="4863925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ts val="1800"/>
              <a:buFont typeface="Arial" panose="020B0604020202020204" pitchFamily="34" charset="0"/>
              <a:buNone/>
            </a:pPr>
            <a:r>
              <a:rPr lang="en-US" sz="1800" b="1" dirty="0" smtClean="0">
                <a:latin typeface="Roboto"/>
                <a:hlinkClick r:id="rId3"/>
              </a:rPr>
              <a:t>tuyensinh@bachkhoa-aptech.edu.vn</a:t>
            </a:r>
            <a:endParaRPr lang="en-US" sz="1800" b="1" dirty="0">
              <a:latin typeface="Roboto"/>
            </a:endParaRPr>
          </a:p>
        </p:txBody>
      </p:sp>
      <p:pic>
        <p:nvPicPr>
          <p:cNvPr id="13" name="Google Shape;4745;p464" descr="Receiver"/>
          <p:cNvPicPr preferRelativeResize="0">
            <a:picLocks/>
          </p:cNvPicPr>
          <p:nvPr/>
        </p:nvPicPr>
        <p:blipFill rotWithShape="1">
          <a:blip r:embed="rId4">
            <a:alphaModFix/>
            <a:biLevel thresh="50000"/>
          </a:blip>
          <a:srcRect/>
          <a:stretch/>
        </p:blipFill>
        <p:spPr>
          <a:xfrm>
            <a:off x="5104559" y="3423731"/>
            <a:ext cx="469813" cy="469812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4" name="Google Shape;4746;p464" descr="Envelope"/>
          <p:cNvPicPr preferRelativeResize="0">
            <a:picLocks/>
          </p:cNvPicPr>
          <p:nvPr/>
        </p:nvPicPr>
        <p:blipFill rotWithShape="1">
          <a:blip r:embed="rId5">
            <a:alphaModFix/>
            <a:biLevel thresh="50000"/>
          </a:blip>
          <a:srcRect/>
          <a:stretch/>
        </p:blipFill>
        <p:spPr>
          <a:xfrm>
            <a:off x="5104559" y="4070014"/>
            <a:ext cx="469813" cy="469812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5" name="Google Shape;4748;p464" descr="User"/>
          <p:cNvPicPr preferRelativeResize="0">
            <a:picLocks/>
          </p:cNvPicPr>
          <p:nvPr/>
        </p:nvPicPr>
        <p:blipFill rotWithShape="1">
          <a:blip r:embed="rId6">
            <a:alphaModFix/>
            <a:biLevel thresh="50000"/>
          </a:blip>
          <a:srcRect/>
          <a:stretch/>
        </p:blipFill>
        <p:spPr>
          <a:xfrm>
            <a:off x="5104559" y="2833206"/>
            <a:ext cx="469813" cy="469812"/>
          </a:xfrm>
          <a:prstGeom prst="ellipse">
            <a:avLst/>
          </a:prstGeom>
          <a:noFill/>
          <a:ln>
            <a:noFill/>
          </a:ln>
        </p:spPr>
      </p:pic>
      <p:cxnSp>
        <p:nvCxnSpPr>
          <p:cNvPr id="16" name="Google Shape;4749;p464" descr="decorative element"/>
          <p:cNvCxnSpPr/>
          <p:nvPr/>
        </p:nvCxnSpPr>
        <p:spPr>
          <a:xfrm>
            <a:off x="5170080" y="3303018"/>
            <a:ext cx="4297680" cy="0"/>
          </a:xfrm>
          <a:prstGeom prst="straightConnector1">
            <a:avLst/>
          </a:prstGeom>
          <a:noFill/>
          <a:ln w="9525" cap="flat" cmpd="sng">
            <a:solidFill>
              <a:srgbClr val="7030A0"/>
            </a:solidFill>
            <a:prstDash val="dash"/>
            <a:miter lim="800000"/>
            <a:headEnd type="none" w="sm" len="sm"/>
            <a:tailEnd type="none" w="sm" len="sm"/>
          </a:ln>
        </p:spPr>
      </p:cxnSp>
      <p:cxnSp>
        <p:nvCxnSpPr>
          <p:cNvPr id="17" name="Google Shape;4750;p464" descr="decorative element"/>
          <p:cNvCxnSpPr/>
          <p:nvPr/>
        </p:nvCxnSpPr>
        <p:spPr>
          <a:xfrm>
            <a:off x="5170080" y="3902174"/>
            <a:ext cx="4297680" cy="0"/>
          </a:xfrm>
          <a:prstGeom prst="straightConnector1">
            <a:avLst/>
          </a:prstGeom>
          <a:noFill/>
          <a:ln w="9525" cap="flat" cmpd="sng">
            <a:solidFill>
              <a:srgbClr val="7030A0"/>
            </a:solidFill>
            <a:prstDash val="dash"/>
            <a:miter lim="800000"/>
            <a:headEnd type="none" w="sm" len="sm"/>
            <a:tailEnd type="none" w="sm" len="sm"/>
          </a:ln>
        </p:spPr>
      </p:cxnSp>
      <p:cxnSp>
        <p:nvCxnSpPr>
          <p:cNvPr id="18" name="Google Shape;4751;p464" descr="decorative element"/>
          <p:cNvCxnSpPr/>
          <p:nvPr/>
        </p:nvCxnSpPr>
        <p:spPr>
          <a:xfrm>
            <a:off x="5170080" y="4651474"/>
            <a:ext cx="4297680" cy="0"/>
          </a:xfrm>
          <a:prstGeom prst="straightConnector1">
            <a:avLst/>
          </a:prstGeom>
          <a:noFill/>
          <a:ln w="9525" cap="flat" cmpd="sng">
            <a:solidFill>
              <a:srgbClr val="7030A0"/>
            </a:solidFill>
            <a:prstDash val="dash"/>
            <a:miter lim="800000"/>
            <a:headEnd type="none" w="sm" len="sm"/>
            <a:tailEnd type="none" w="sm" len="sm"/>
          </a:ln>
        </p:spPr>
      </p:cxnSp>
      <p:cxnSp>
        <p:nvCxnSpPr>
          <p:cNvPr id="19" name="Google Shape;4751;p464" descr="decorative element"/>
          <p:cNvCxnSpPr/>
          <p:nvPr/>
        </p:nvCxnSpPr>
        <p:spPr>
          <a:xfrm>
            <a:off x="5170080" y="5302637"/>
            <a:ext cx="4297680" cy="0"/>
          </a:xfrm>
          <a:prstGeom prst="straightConnector1">
            <a:avLst/>
          </a:prstGeom>
          <a:noFill/>
          <a:ln w="9525" cap="flat" cmpd="sng">
            <a:solidFill>
              <a:srgbClr val="7030A0"/>
            </a:solidFill>
            <a:prstDash val="dash"/>
            <a:miter lim="800000"/>
            <a:headEnd type="none" w="sm" len="sm"/>
            <a:tailEnd type="none" w="sm" len="sm"/>
          </a:ln>
        </p:spPr>
      </p:cxnSp>
      <p:sp>
        <p:nvSpPr>
          <p:cNvPr id="20" name="Google Shape;4743;p464"/>
          <p:cNvSpPr txBox="1">
            <a:spLocks/>
          </p:cNvSpPr>
          <p:nvPr/>
        </p:nvSpPr>
        <p:spPr>
          <a:xfrm>
            <a:off x="5772553" y="4845294"/>
            <a:ext cx="4863925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ts val="1800"/>
              <a:buFont typeface="Arial" panose="020B0604020202020204" pitchFamily="34" charset="0"/>
              <a:buNone/>
            </a:pPr>
            <a:r>
              <a:rPr lang="en-US" sz="1800" b="1" dirty="0" smtClean="0">
                <a:latin typeface="Roboto"/>
                <a:hlinkClick r:id="rId3"/>
              </a:rPr>
              <a:t>www.bachkhoa-aptech.edu.vn</a:t>
            </a:r>
            <a:endParaRPr lang="en-US" sz="1800" b="1" dirty="0">
              <a:latin typeface="Roboto"/>
            </a:endParaRPr>
          </a:p>
        </p:txBody>
      </p:sp>
      <p:pic>
        <p:nvPicPr>
          <p:cNvPr id="7170" name="Picture 2" descr="Káº¿t quáº£ hÃ¬nh áº£nh cho world icon PNG"/>
          <p:cNvPicPr>
            <a:picLocks noChangeAspect="1" noChangeArrowheads="1"/>
          </p:cNvPicPr>
          <p:nvPr/>
        </p:nvPicPr>
        <p:blipFill>
          <a:blip r:embed="rId7" cstate="print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7321" y="4771421"/>
            <a:ext cx="424744" cy="424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301DAAA9-0579-4BCE-AD5C-42ECEE80825A}"/>
              </a:ext>
            </a:extLst>
          </p:cNvPr>
          <p:cNvSpPr txBox="1"/>
          <p:nvPr/>
        </p:nvSpPr>
        <p:spPr>
          <a:xfrm>
            <a:off x="4823737" y="701033"/>
            <a:ext cx="7128577" cy="39363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500" b="1" dirty="0" smtClean="0">
                <a:latin typeface="UTM Avo" panose="02040603050506020204" pitchFamily="18" charset="0"/>
              </a:rPr>
              <a:t>HỆ THỐNG ĐÀO TẠO CNTT QUỐC TẾ BACHKHOA - APTECH</a:t>
            </a:r>
            <a:endParaRPr lang="en-US" sz="1500" b="1" dirty="0">
              <a:latin typeface="UTM Avo" panose="020406030505060202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496" y="1878372"/>
            <a:ext cx="3744411" cy="3735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844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17427" y="86869"/>
            <a:ext cx="11956287" cy="6187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9786" y="65046"/>
            <a:ext cx="5212081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lang="vi-VN" spc="-5" dirty="0"/>
              <a:t>CÁC THẺ TIÊU ĐỀ</a:t>
            </a:r>
            <a:r>
              <a:rPr lang="vi-VN" spc="-90" dirty="0"/>
              <a:t> </a:t>
            </a:r>
            <a:r>
              <a:rPr lang="vi-VN" spc="-5" dirty="0"/>
              <a:t>1-2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sldNum" idx="12"/>
          </p:nvPr>
        </p:nvSpPr>
        <p:spPr>
          <a:xfrm>
            <a:off x="11582404" y="6530874"/>
            <a:ext cx="533398" cy="2180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709"/>
              </a:lnSpc>
            </a:pPr>
            <a:fld id="{81D60167-4931-47E6-BA6A-407CBD079E47}" type="slidenum">
              <a:rPr dirty="0"/>
              <a:pPr marL="30231">
                <a:lnSpc>
                  <a:spcPts val="1709"/>
                </a:lnSpc>
              </a:pPr>
              <a:t>4</a:t>
            </a:fld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610619" y="1219961"/>
            <a:ext cx="11175999" cy="483235"/>
          </a:xfrm>
          <a:custGeom>
            <a:avLst/>
            <a:gdLst/>
            <a:ahLst/>
            <a:cxnLst/>
            <a:rect l="l" t="t" r="r" b="b"/>
            <a:pathLst>
              <a:path w="8382000" h="483235">
                <a:moveTo>
                  <a:pt x="8301482" y="0"/>
                </a:moveTo>
                <a:lnTo>
                  <a:pt x="80517" y="0"/>
                </a:lnTo>
                <a:lnTo>
                  <a:pt x="49179" y="6330"/>
                </a:lnTo>
                <a:lnTo>
                  <a:pt x="23585" y="23590"/>
                </a:lnTo>
                <a:lnTo>
                  <a:pt x="6328" y="49184"/>
                </a:lnTo>
                <a:lnTo>
                  <a:pt x="0" y="80517"/>
                </a:lnTo>
                <a:lnTo>
                  <a:pt x="0" y="402589"/>
                </a:lnTo>
                <a:lnTo>
                  <a:pt x="6328" y="433923"/>
                </a:lnTo>
                <a:lnTo>
                  <a:pt x="23585" y="459517"/>
                </a:lnTo>
                <a:lnTo>
                  <a:pt x="49179" y="476777"/>
                </a:lnTo>
                <a:lnTo>
                  <a:pt x="80517" y="483108"/>
                </a:lnTo>
                <a:lnTo>
                  <a:pt x="8301482" y="483108"/>
                </a:lnTo>
                <a:lnTo>
                  <a:pt x="8332815" y="476777"/>
                </a:lnTo>
                <a:lnTo>
                  <a:pt x="8358409" y="459517"/>
                </a:lnTo>
                <a:lnTo>
                  <a:pt x="8375669" y="433923"/>
                </a:lnTo>
                <a:lnTo>
                  <a:pt x="8382000" y="402589"/>
                </a:lnTo>
                <a:lnTo>
                  <a:pt x="8382000" y="80517"/>
                </a:lnTo>
                <a:lnTo>
                  <a:pt x="8375669" y="49184"/>
                </a:lnTo>
                <a:lnTo>
                  <a:pt x="8358409" y="23590"/>
                </a:lnTo>
                <a:lnTo>
                  <a:pt x="8332815" y="6330"/>
                </a:lnTo>
                <a:lnTo>
                  <a:pt x="8301482" y="0"/>
                </a:lnTo>
                <a:close/>
              </a:path>
            </a:pathLst>
          </a:custGeom>
          <a:solidFill>
            <a:srgbClr val="D9959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10619" y="1219961"/>
            <a:ext cx="11175999" cy="483235"/>
          </a:xfrm>
          <a:custGeom>
            <a:avLst/>
            <a:gdLst/>
            <a:ahLst/>
            <a:cxnLst/>
            <a:rect l="l" t="t" r="r" b="b"/>
            <a:pathLst>
              <a:path w="8382000" h="483235">
                <a:moveTo>
                  <a:pt x="0" y="80517"/>
                </a:moveTo>
                <a:lnTo>
                  <a:pt x="6328" y="49184"/>
                </a:lnTo>
                <a:lnTo>
                  <a:pt x="23585" y="23590"/>
                </a:lnTo>
                <a:lnTo>
                  <a:pt x="49179" y="6330"/>
                </a:lnTo>
                <a:lnTo>
                  <a:pt x="80517" y="0"/>
                </a:lnTo>
                <a:lnTo>
                  <a:pt x="8301482" y="0"/>
                </a:lnTo>
                <a:lnTo>
                  <a:pt x="8332815" y="6330"/>
                </a:lnTo>
                <a:lnTo>
                  <a:pt x="8358409" y="23590"/>
                </a:lnTo>
                <a:lnTo>
                  <a:pt x="8375669" y="49184"/>
                </a:lnTo>
                <a:lnTo>
                  <a:pt x="8382000" y="80517"/>
                </a:lnTo>
                <a:lnTo>
                  <a:pt x="8382000" y="402589"/>
                </a:lnTo>
                <a:lnTo>
                  <a:pt x="8375669" y="433923"/>
                </a:lnTo>
                <a:lnTo>
                  <a:pt x="8358409" y="459517"/>
                </a:lnTo>
                <a:lnTo>
                  <a:pt x="8332815" y="476777"/>
                </a:lnTo>
                <a:lnTo>
                  <a:pt x="8301482" y="483108"/>
                </a:lnTo>
                <a:lnTo>
                  <a:pt x="80517" y="483108"/>
                </a:lnTo>
                <a:lnTo>
                  <a:pt x="49179" y="476777"/>
                </a:lnTo>
                <a:lnTo>
                  <a:pt x="23585" y="459517"/>
                </a:lnTo>
                <a:lnTo>
                  <a:pt x="6328" y="433923"/>
                </a:lnTo>
                <a:lnTo>
                  <a:pt x="0" y="402589"/>
                </a:lnTo>
                <a:lnTo>
                  <a:pt x="0" y="80517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10619" y="1905002"/>
            <a:ext cx="11175999" cy="475615"/>
          </a:xfrm>
          <a:custGeom>
            <a:avLst/>
            <a:gdLst/>
            <a:ahLst/>
            <a:cxnLst/>
            <a:rect l="l" t="t" r="r" b="b"/>
            <a:pathLst>
              <a:path w="8382000" h="475614">
                <a:moveTo>
                  <a:pt x="8302752" y="0"/>
                </a:moveTo>
                <a:lnTo>
                  <a:pt x="79247" y="0"/>
                </a:lnTo>
                <a:lnTo>
                  <a:pt x="48402" y="6221"/>
                </a:lnTo>
                <a:lnTo>
                  <a:pt x="23212" y="23193"/>
                </a:lnTo>
                <a:lnTo>
                  <a:pt x="6228" y="48381"/>
                </a:lnTo>
                <a:lnTo>
                  <a:pt x="0" y="79248"/>
                </a:lnTo>
                <a:lnTo>
                  <a:pt x="0" y="396239"/>
                </a:lnTo>
                <a:lnTo>
                  <a:pt x="6228" y="427106"/>
                </a:lnTo>
                <a:lnTo>
                  <a:pt x="23212" y="452294"/>
                </a:lnTo>
                <a:lnTo>
                  <a:pt x="48402" y="469266"/>
                </a:lnTo>
                <a:lnTo>
                  <a:pt x="79247" y="475488"/>
                </a:lnTo>
                <a:lnTo>
                  <a:pt x="8302752" y="475488"/>
                </a:lnTo>
                <a:lnTo>
                  <a:pt x="8333618" y="469266"/>
                </a:lnTo>
                <a:lnTo>
                  <a:pt x="8358806" y="452294"/>
                </a:lnTo>
                <a:lnTo>
                  <a:pt x="8375778" y="427106"/>
                </a:lnTo>
                <a:lnTo>
                  <a:pt x="8382000" y="396239"/>
                </a:lnTo>
                <a:lnTo>
                  <a:pt x="8382000" y="79248"/>
                </a:lnTo>
                <a:lnTo>
                  <a:pt x="8375778" y="48381"/>
                </a:lnTo>
                <a:lnTo>
                  <a:pt x="8358806" y="23193"/>
                </a:lnTo>
                <a:lnTo>
                  <a:pt x="8333618" y="6221"/>
                </a:lnTo>
                <a:lnTo>
                  <a:pt x="8302752" y="0"/>
                </a:lnTo>
                <a:close/>
              </a:path>
            </a:pathLst>
          </a:custGeom>
          <a:solidFill>
            <a:srgbClr val="9BBA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10619" y="1905000"/>
            <a:ext cx="11175999" cy="475615"/>
          </a:xfrm>
          <a:custGeom>
            <a:avLst/>
            <a:gdLst/>
            <a:ahLst/>
            <a:cxnLst/>
            <a:rect l="l" t="t" r="r" b="b"/>
            <a:pathLst>
              <a:path w="8382000" h="475614">
                <a:moveTo>
                  <a:pt x="0" y="79248"/>
                </a:moveTo>
                <a:lnTo>
                  <a:pt x="6228" y="48381"/>
                </a:lnTo>
                <a:lnTo>
                  <a:pt x="23212" y="23193"/>
                </a:lnTo>
                <a:lnTo>
                  <a:pt x="48402" y="6221"/>
                </a:lnTo>
                <a:lnTo>
                  <a:pt x="79247" y="0"/>
                </a:lnTo>
                <a:lnTo>
                  <a:pt x="8302752" y="0"/>
                </a:lnTo>
                <a:lnTo>
                  <a:pt x="8333618" y="6221"/>
                </a:lnTo>
                <a:lnTo>
                  <a:pt x="8358806" y="23193"/>
                </a:lnTo>
                <a:lnTo>
                  <a:pt x="8375778" y="48381"/>
                </a:lnTo>
                <a:lnTo>
                  <a:pt x="8382000" y="79248"/>
                </a:lnTo>
                <a:lnTo>
                  <a:pt x="8382000" y="396239"/>
                </a:lnTo>
                <a:lnTo>
                  <a:pt x="8375778" y="427106"/>
                </a:lnTo>
                <a:lnTo>
                  <a:pt x="8358806" y="452294"/>
                </a:lnTo>
                <a:lnTo>
                  <a:pt x="8333618" y="469266"/>
                </a:lnTo>
                <a:lnTo>
                  <a:pt x="8302752" y="475488"/>
                </a:lnTo>
                <a:lnTo>
                  <a:pt x="79247" y="475488"/>
                </a:lnTo>
                <a:lnTo>
                  <a:pt x="48402" y="469266"/>
                </a:lnTo>
                <a:lnTo>
                  <a:pt x="23212" y="452294"/>
                </a:lnTo>
                <a:lnTo>
                  <a:pt x="6228" y="427106"/>
                </a:lnTo>
                <a:lnTo>
                  <a:pt x="0" y="396239"/>
                </a:lnTo>
                <a:lnTo>
                  <a:pt x="0" y="79248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10619" y="2590801"/>
            <a:ext cx="11175999" cy="506094"/>
          </a:xfrm>
          <a:custGeom>
            <a:avLst/>
            <a:gdLst/>
            <a:ahLst/>
            <a:cxnLst/>
            <a:rect l="l" t="t" r="r" b="b"/>
            <a:pathLst>
              <a:path w="8382000" h="506094">
                <a:moveTo>
                  <a:pt x="8297671" y="0"/>
                </a:moveTo>
                <a:lnTo>
                  <a:pt x="84328" y="0"/>
                </a:lnTo>
                <a:lnTo>
                  <a:pt x="51504" y="6621"/>
                </a:lnTo>
                <a:lnTo>
                  <a:pt x="24699" y="24685"/>
                </a:lnTo>
                <a:lnTo>
                  <a:pt x="6627" y="51488"/>
                </a:lnTo>
                <a:lnTo>
                  <a:pt x="0" y="84327"/>
                </a:lnTo>
                <a:lnTo>
                  <a:pt x="0" y="421639"/>
                </a:lnTo>
                <a:lnTo>
                  <a:pt x="6627" y="454479"/>
                </a:lnTo>
                <a:lnTo>
                  <a:pt x="24699" y="481282"/>
                </a:lnTo>
                <a:lnTo>
                  <a:pt x="51504" y="499346"/>
                </a:lnTo>
                <a:lnTo>
                  <a:pt x="84328" y="505967"/>
                </a:lnTo>
                <a:lnTo>
                  <a:pt x="8297671" y="505967"/>
                </a:lnTo>
                <a:lnTo>
                  <a:pt x="8330511" y="499346"/>
                </a:lnTo>
                <a:lnTo>
                  <a:pt x="8357314" y="481282"/>
                </a:lnTo>
                <a:lnTo>
                  <a:pt x="8375378" y="454479"/>
                </a:lnTo>
                <a:lnTo>
                  <a:pt x="8382000" y="421639"/>
                </a:lnTo>
                <a:lnTo>
                  <a:pt x="8382000" y="84327"/>
                </a:lnTo>
                <a:lnTo>
                  <a:pt x="8375378" y="51488"/>
                </a:lnTo>
                <a:lnTo>
                  <a:pt x="8357314" y="24685"/>
                </a:lnTo>
                <a:lnTo>
                  <a:pt x="8330511" y="6621"/>
                </a:lnTo>
                <a:lnTo>
                  <a:pt x="8297671" y="0"/>
                </a:lnTo>
                <a:close/>
              </a:path>
            </a:pathLst>
          </a:custGeom>
          <a:solidFill>
            <a:srgbClr val="B3A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84174" y="2590801"/>
            <a:ext cx="11175999" cy="506094"/>
          </a:xfrm>
          <a:custGeom>
            <a:avLst/>
            <a:gdLst/>
            <a:ahLst/>
            <a:cxnLst/>
            <a:rect l="l" t="t" r="r" b="b"/>
            <a:pathLst>
              <a:path w="8382000" h="506094">
                <a:moveTo>
                  <a:pt x="0" y="84327"/>
                </a:moveTo>
                <a:lnTo>
                  <a:pt x="6627" y="51488"/>
                </a:lnTo>
                <a:lnTo>
                  <a:pt x="24699" y="24685"/>
                </a:lnTo>
                <a:lnTo>
                  <a:pt x="51504" y="6621"/>
                </a:lnTo>
                <a:lnTo>
                  <a:pt x="84328" y="0"/>
                </a:lnTo>
                <a:lnTo>
                  <a:pt x="8297671" y="0"/>
                </a:lnTo>
                <a:lnTo>
                  <a:pt x="8330511" y="6621"/>
                </a:lnTo>
                <a:lnTo>
                  <a:pt x="8357314" y="24685"/>
                </a:lnTo>
                <a:lnTo>
                  <a:pt x="8375378" y="51488"/>
                </a:lnTo>
                <a:lnTo>
                  <a:pt x="8382000" y="84327"/>
                </a:lnTo>
                <a:lnTo>
                  <a:pt x="8382000" y="421639"/>
                </a:lnTo>
                <a:lnTo>
                  <a:pt x="8375378" y="454479"/>
                </a:lnTo>
                <a:lnTo>
                  <a:pt x="8357314" y="481282"/>
                </a:lnTo>
                <a:lnTo>
                  <a:pt x="8330511" y="499346"/>
                </a:lnTo>
                <a:lnTo>
                  <a:pt x="8297671" y="505967"/>
                </a:lnTo>
                <a:lnTo>
                  <a:pt x="84328" y="505967"/>
                </a:lnTo>
                <a:lnTo>
                  <a:pt x="51504" y="499346"/>
                </a:lnTo>
                <a:lnTo>
                  <a:pt x="24699" y="481282"/>
                </a:lnTo>
                <a:lnTo>
                  <a:pt x="6627" y="454479"/>
                </a:lnTo>
                <a:lnTo>
                  <a:pt x="0" y="421639"/>
                </a:lnTo>
                <a:lnTo>
                  <a:pt x="0" y="84327"/>
                </a:lnTo>
                <a:close/>
              </a:path>
            </a:pathLst>
          </a:custGeom>
          <a:ln w="259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740450" y="1292860"/>
            <a:ext cx="11046166" cy="2996078"/>
          </a:xfrm>
          <a:prstGeom prst="rect">
            <a:avLst/>
          </a:prstGeom>
        </p:spPr>
        <p:txBody>
          <a:bodyPr vert="horz" wrap="square" lIns="0" tIns="15114" rIns="0" bIns="0" rtlCol="0">
            <a:spAutoFit/>
          </a:bodyPr>
          <a:lstStyle/>
          <a:p>
            <a:pPr marL="15114">
              <a:spcBef>
                <a:spcPts val="119"/>
              </a:spcBef>
            </a:pPr>
            <a:r>
              <a:rPr spc="-5" dirty="0">
                <a:latin typeface="Calibri"/>
                <a:cs typeface="Calibri"/>
              </a:rPr>
              <a:t>Các phần </a:t>
            </a:r>
            <a:r>
              <a:rPr dirty="0">
                <a:latin typeface="Calibri"/>
                <a:cs typeface="Calibri"/>
              </a:rPr>
              <a:t>tử </a:t>
            </a:r>
            <a:r>
              <a:rPr spc="-5" dirty="0">
                <a:latin typeface="Calibri"/>
                <a:cs typeface="Calibri"/>
              </a:rPr>
              <a:t>heading </a:t>
            </a:r>
            <a:r>
              <a:rPr dirty="0">
                <a:latin typeface="Calibri"/>
                <a:cs typeface="Calibri"/>
              </a:rPr>
              <a:t>định </a:t>
            </a:r>
            <a:r>
              <a:rPr spc="-5" dirty="0">
                <a:latin typeface="Calibri"/>
                <a:cs typeface="Calibri"/>
              </a:rPr>
              <a:t>nghĩa tiêu </a:t>
            </a:r>
            <a:r>
              <a:rPr dirty="0">
                <a:latin typeface="Calibri"/>
                <a:cs typeface="Calibri"/>
              </a:rPr>
              <a:t>đề </a:t>
            </a:r>
            <a:r>
              <a:rPr spc="-5" dirty="0">
                <a:latin typeface="Calibri"/>
                <a:cs typeface="Calibri"/>
              </a:rPr>
              <a:t>cho nội dung cũng như </a:t>
            </a:r>
            <a:r>
              <a:rPr spc="-11" dirty="0">
                <a:latin typeface="Calibri"/>
                <a:cs typeface="Calibri"/>
              </a:rPr>
              <a:t>văn </a:t>
            </a:r>
            <a:r>
              <a:rPr spc="-5" dirty="0">
                <a:latin typeface="Calibri"/>
                <a:cs typeface="Calibri"/>
              </a:rPr>
              <a:t>bản </a:t>
            </a:r>
            <a:r>
              <a:rPr spc="-19" dirty="0">
                <a:latin typeface="Calibri"/>
                <a:cs typeface="Calibri"/>
              </a:rPr>
              <a:t>và </a:t>
            </a:r>
            <a:r>
              <a:rPr spc="-5" dirty="0">
                <a:latin typeface="Calibri"/>
                <a:cs typeface="Calibri"/>
              </a:rPr>
              <a:t>hình</a:t>
            </a:r>
            <a:r>
              <a:rPr dirty="0">
                <a:latin typeface="Calibri"/>
                <a:cs typeface="Calibri"/>
              </a:rPr>
              <a:t> </a:t>
            </a:r>
            <a:r>
              <a:rPr spc="-5" dirty="0">
                <a:latin typeface="Calibri"/>
                <a:cs typeface="Calibri"/>
              </a:rPr>
              <a:t>ảnh.</a:t>
            </a:r>
            <a:endParaRPr dirty="0">
              <a:latin typeface="Calibri"/>
              <a:cs typeface="Calibri"/>
            </a:endParaRPr>
          </a:p>
          <a:p>
            <a:pPr marL="15871" marR="6047" indent="-1511">
              <a:lnSpc>
                <a:spcPct val="269500"/>
              </a:lnSpc>
              <a:spcBef>
                <a:spcPts val="350"/>
              </a:spcBef>
            </a:pPr>
            <a:r>
              <a:rPr spc="-11" dirty="0">
                <a:latin typeface="Arial"/>
                <a:cs typeface="Arial"/>
              </a:rPr>
              <a:t>Xác </a:t>
            </a:r>
            <a:r>
              <a:rPr spc="-5" dirty="0">
                <a:latin typeface="Arial"/>
                <a:cs typeface="Arial"/>
              </a:rPr>
              <a:t>định </a:t>
            </a:r>
            <a:r>
              <a:rPr dirty="0">
                <a:latin typeface="Arial"/>
                <a:cs typeface="Arial"/>
              </a:rPr>
              <a:t>cấu trúc </a:t>
            </a:r>
            <a:r>
              <a:rPr spc="-5" dirty="0">
                <a:latin typeface="Arial"/>
                <a:cs typeface="Arial"/>
              </a:rPr>
              <a:t>phân </a:t>
            </a:r>
            <a:r>
              <a:rPr dirty="0">
                <a:latin typeface="Arial"/>
                <a:cs typeface="Arial"/>
              </a:rPr>
              <a:t>cấp của </a:t>
            </a:r>
            <a:r>
              <a:rPr spc="-5" dirty="0">
                <a:latin typeface="Arial"/>
                <a:cs typeface="Arial"/>
              </a:rPr>
              <a:t>một trang </a:t>
            </a:r>
            <a:r>
              <a:rPr spc="-24" dirty="0">
                <a:latin typeface="Arial"/>
                <a:cs typeface="Arial"/>
              </a:rPr>
              <a:t>web </a:t>
            </a:r>
            <a:r>
              <a:rPr spc="-5" dirty="0">
                <a:latin typeface="Arial"/>
                <a:cs typeface="Arial"/>
              </a:rPr>
              <a:t>bằng </a:t>
            </a:r>
            <a:r>
              <a:rPr dirty="0">
                <a:latin typeface="Arial"/>
                <a:cs typeface="Arial"/>
              </a:rPr>
              <a:t>cách </a:t>
            </a:r>
            <a:r>
              <a:rPr spc="-5" dirty="0">
                <a:latin typeface="Arial"/>
                <a:cs typeface="Arial"/>
              </a:rPr>
              <a:t>nhóm </a:t>
            </a:r>
            <a:r>
              <a:rPr dirty="0">
                <a:latin typeface="Arial"/>
                <a:cs typeface="Arial"/>
              </a:rPr>
              <a:t>các </a:t>
            </a:r>
            <a:r>
              <a:rPr spc="-5" dirty="0">
                <a:latin typeface="Arial"/>
                <a:cs typeface="Arial"/>
              </a:rPr>
              <a:t>nội </a:t>
            </a:r>
            <a:r>
              <a:rPr spc="-11" dirty="0">
                <a:latin typeface="Arial"/>
                <a:cs typeface="Arial"/>
              </a:rPr>
              <a:t>dung.  </a:t>
            </a:r>
            <a:r>
              <a:rPr dirty="0">
                <a:latin typeface="Arial"/>
                <a:cs typeface="Arial"/>
              </a:rPr>
              <a:t>HTML </a:t>
            </a:r>
            <a:r>
              <a:rPr spc="-5" dirty="0">
                <a:latin typeface="Arial"/>
                <a:cs typeface="Arial"/>
              </a:rPr>
              <a:t>xác định </a:t>
            </a:r>
            <a:r>
              <a:rPr dirty="0">
                <a:latin typeface="Arial"/>
                <a:cs typeface="Arial"/>
              </a:rPr>
              <a:t>sáu </a:t>
            </a:r>
            <a:r>
              <a:rPr spc="-5" dirty="0">
                <a:latin typeface="Arial"/>
                <a:cs typeface="Arial"/>
              </a:rPr>
              <a:t>mức độ </a:t>
            </a:r>
            <a:r>
              <a:rPr dirty="0">
                <a:latin typeface="Arial"/>
                <a:cs typeface="Arial"/>
              </a:rPr>
              <a:t>của các </a:t>
            </a:r>
            <a:r>
              <a:rPr spc="-5" dirty="0">
                <a:latin typeface="Arial"/>
                <a:cs typeface="Arial"/>
              </a:rPr>
              <a:t>nhóm </a:t>
            </a:r>
            <a:r>
              <a:rPr dirty="0">
                <a:latin typeface="Arial"/>
                <a:cs typeface="Arial"/>
              </a:rPr>
              <a:t>khác </a:t>
            </a:r>
            <a:r>
              <a:rPr spc="-5" dirty="0">
                <a:latin typeface="Arial"/>
                <a:cs typeface="Arial"/>
              </a:rPr>
              <a:t>nhau, </a:t>
            </a:r>
            <a:r>
              <a:rPr dirty="0">
                <a:latin typeface="Arial"/>
                <a:cs typeface="Arial"/>
              </a:rPr>
              <a:t>từ </a:t>
            </a:r>
            <a:r>
              <a:rPr spc="-5" dirty="0">
                <a:latin typeface="Arial"/>
                <a:cs typeface="Arial"/>
              </a:rPr>
              <a:t>H1 đến H6.</a:t>
            </a:r>
            <a:endParaRPr dirty="0">
              <a:latin typeface="Arial"/>
              <a:cs typeface="Arial"/>
            </a:endParaRPr>
          </a:p>
          <a:p>
            <a:pPr>
              <a:spcBef>
                <a:spcPts val="54"/>
              </a:spcBef>
            </a:pPr>
            <a:endParaRPr sz="3300" dirty="0">
              <a:latin typeface="Times New Roman"/>
              <a:cs typeface="Times New Roman"/>
            </a:endParaRPr>
          </a:p>
          <a:p>
            <a:pPr marL="649207" marR="755017" indent="-326493">
              <a:lnSpc>
                <a:spcPct val="100499"/>
              </a:lnSpc>
              <a:buClr>
                <a:srgbClr val="AC1317"/>
              </a:buClr>
              <a:buSzPct val="151351"/>
              <a:buFont typeface="Wingdings"/>
              <a:buChar char=""/>
              <a:tabLst>
                <a:tab pos="649964" algn="l"/>
              </a:tabLst>
            </a:pPr>
            <a:r>
              <a:rPr dirty="0">
                <a:latin typeface="Calibri"/>
                <a:cs typeface="Calibri"/>
              </a:rPr>
              <a:t>H1 </a:t>
            </a:r>
            <a:r>
              <a:rPr spc="5" dirty="0">
                <a:latin typeface="Calibri"/>
                <a:cs typeface="Calibri"/>
              </a:rPr>
              <a:t>à </a:t>
            </a:r>
            <a:r>
              <a:rPr dirty="0">
                <a:latin typeface="Calibri"/>
                <a:cs typeface="Calibri"/>
              </a:rPr>
              <a:t>tiêu </a:t>
            </a:r>
            <a:r>
              <a:rPr spc="5" dirty="0">
                <a:latin typeface="Calibri"/>
                <a:cs typeface="Calibri"/>
              </a:rPr>
              <a:t>đề </a:t>
            </a:r>
            <a:r>
              <a:rPr dirty="0">
                <a:latin typeface="Calibri"/>
                <a:cs typeface="Calibri"/>
              </a:rPr>
              <a:t>cấp cao nhất </a:t>
            </a:r>
            <a:r>
              <a:rPr spc="-5" dirty="0">
                <a:latin typeface="Calibri"/>
                <a:cs typeface="Calibri"/>
              </a:rPr>
              <a:t>và </a:t>
            </a:r>
            <a:r>
              <a:rPr spc="5" dirty="0">
                <a:latin typeface="Calibri"/>
                <a:cs typeface="Calibri"/>
              </a:rPr>
              <a:t>được </a:t>
            </a:r>
            <a:r>
              <a:rPr dirty="0">
                <a:latin typeface="Calibri"/>
                <a:cs typeface="Calibri"/>
              </a:rPr>
              <a:t>hiển thị với kích </a:t>
            </a:r>
            <a:r>
              <a:rPr spc="5" dirty="0">
                <a:latin typeface="Calibri"/>
                <a:cs typeface="Calibri"/>
              </a:rPr>
              <a:t>thước </a:t>
            </a:r>
            <a:r>
              <a:rPr spc="-5" dirty="0">
                <a:latin typeface="Calibri"/>
                <a:cs typeface="Calibri"/>
              </a:rPr>
              <a:t>font </a:t>
            </a:r>
            <a:r>
              <a:rPr spc="5" dirty="0">
                <a:latin typeface="Calibri"/>
                <a:cs typeface="Calibri"/>
              </a:rPr>
              <a:t>chữ</a:t>
            </a:r>
            <a:r>
              <a:rPr spc="-241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lớn  nhất</a:t>
            </a:r>
          </a:p>
          <a:p>
            <a:pPr marL="649207" marR="639384" indent="-326493">
              <a:lnSpc>
                <a:spcPts val="2678"/>
              </a:lnSpc>
              <a:spcBef>
                <a:spcPts val="90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649964" algn="l"/>
              </a:tabLst>
            </a:pPr>
            <a:r>
              <a:rPr dirty="0">
                <a:latin typeface="Calibri"/>
                <a:cs typeface="Calibri"/>
              </a:rPr>
              <a:t>H6 là tiêu </a:t>
            </a:r>
            <a:r>
              <a:rPr spc="5" dirty="0">
                <a:latin typeface="Calibri"/>
                <a:cs typeface="Calibri"/>
              </a:rPr>
              <a:t>đề mức thấp </a:t>
            </a:r>
            <a:r>
              <a:rPr dirty="0">
                <a:latin typeface="Calibri"/>
                <a:cs typeface="Calibri"/>
              </a:rPr>
              <a:t>nhất </a:t>
            </a:r>
            <a:r>
              <a:rPr spc="-5" dirty="0">
                <a:latin typeface="Calibri"/>
                <a:cs typeface="Calibri"/>
              </a:rPr>
              <a:t>và </a:t>
            </a:r>
            <a:r>
              <a:rPr spc="5" dirty="0">
                <a:latin typeface="Calibri"/>
                <a:cs typeface="Calibri"/>
              </a:rPr>
              <a:t>được </a:t>
            </a:r>
            <a:r>
              <a:rPr dirty="0">
                <a:latin typeface="Calibri"/>
                <a:cs typeface="Calibri"/>
              </a:rPr>
              <a:t>hiển thị với kích </a:t>
            </a:r>
            <a:r>
              <a:rPr spc="5" dirty="0">
                <a:latin typeface="Calibri"/>
                <a:cs typeface="Calibri"/>
              </a:rPr>
              <a:t>thước </a:t>
            </a:r>
            <a:r>
              <a:rPr dirty="0">
                <a:latin typeface="Calibri"/>
                <a:cs typeface="Calibri"/>
              </a:rPr>
              <a:t>phông</a:t>
            </a:r>
            <a:r>
              <a:rPr spc="-328" dirty="0">
                <a:latin typeface="Calibri"/>
                <a:cs typeface="Calibri"/>
              </a:rPr>
              <a:t> </a:t>
            </a:r>
            <a:r>
              <a:rPr spc="5" dirty="0">
                <a:latin typeface="Calibri"/>
                <a:cs typeface="Calibri"/>
              </a:rPr>
              <a:t>chữ  </a:t>
            </a:r>
            <a:r>
              <a:rPr dirty="0">
                <a:latin typeface="Calibri"/>
                <a:cs typeface="Calibri"/>
              </a:rPr>
              <a:t>nhỏ</a:t>
            </a:r>
            <a:r>
              <a:rPr spc="-24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nhất</a:t>
            </a:r>
          </a:p>
        </p:txBody>
      </p:sp>
      <p:sp>
        <p:nvSpPr>
          <p:cNvPr id="13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/>
              <a:t>3</a:t>
            </a:r>
            <a:r>
              <a:rPr lang="vi-VN" smtClean="0"/>
              <a:t> -</a:t>
            </a:r>
            <a:r>
              <a:rPr lang="en-US" smtClean="0"/>
              <a:t> Định dạng văn bản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561363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5825" y="10669"/>
            <a:ext cx="11757152" cy="7406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8185" y="38071"/>
            <a:ext cx="5212081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lang="vi-VN" spc="-5" dirty="0"/>
              <a:t>CÁC THẺ TIÊU ĐỀ</a:t>
            </a:r>
            <a:r>
              <a:rPr lang="vi-VN" spc="-90" dirty="0"/>
              <a:t> </a:t>
            </a:r>
            <a:r>
              <a:rPr lang="vi-VN" spc="-5" dirty="0"/>
              <a:t>2-2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idx="12"/>
          </p:nvPr>
        </p:nvSpPr>
        <p:spPr>
          <a:xfrm>
            <a:off x="11582404" y="6530874"/>
            <a:ext cx="533398" cy="2180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709"/>
              </a:lnSpc>
            </a:pPr>
            <a:fld id="{81D60167-4931-47E6-BA6A-407CBD079E47}" type="slidenum">
              <a:rPr dirty="0"/>
              <a:pPr marL="30231">
                <a:lnSpc>
                  <a:spcPts val="1709"/>
                </a:lnSpc>
              </a:pPr>
              <a:t>5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755227" y="905636"/>
            <a:ext cx="8841741" cy="4747816"/>
          </a:xfrm>
          <a:prstGeom prst="rect">
            <a:avLst/>
          </a:prstGeom>
        </p:spPr>
        <p:txBody>
          <a:bodyPr vert="horz" wrap="square" lIns="0" tIns="18139" rIns="0" bIns="0" rtlCol="0">
            <a:spAutoFit/>
          </a:bodyPr>
          <a:lstStyle/>
          <a:p>
            <a:pPr marL="341610" indent="-326493">
              <a:spcBef>
                <a:spcPts val="144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2364" algn="l"/>
              </a:tabLst>
            </a:pPr>
            <a:r>
              <a:rPr dirty="0">
                <a:latin typeface="Calibri"/>
                <a:cs typeface="Calibri"/>
              </a:rPr>
              <a:t>Đoạn </a:t>
            </a:r>
            <a:r>
              <a:rPr spc="5" dirty="0">
                <a:latin typeface="Calibri"/>
                <a:cs typeface="Calibri"/>
              </a:rPr>
              <a:t>mã </a:t>
            </a:r>
            <a:r>
              <a:rPr dirty="0">
                <a:latin typeface="Calibri"/>
                <a:cs typeface="Calibri"/>
              </a:rPr>
              <a:t>sau sẽ </a:t>
            </a:r>
            <a:r>
              <a:rPr spc="-5" dirty="0">
                <a:latin typeface="Calibri"/>
                <a:cs typeface="Calibri"/>
              </a:rPr>
              <a:t>xác </a:t>
            </a:r>
            <a:r>
              <a:rPr spc="5" dirty="0">
                <a:latin typeface="Calibri"/>
                <a:cs typeface="Calibri"/>
              </a:rPr>
              <a:t>định </a:t>
            </a:r>
            <a:r>
              <a:rPr dirty="0">
                <a:latin typeface="Calibri"/>
                <a:cs typeface="Calibri"/>
              </a:rPr>
              <a:t>sáu cấp độ nhóm trong </a:t>
            </a:r>
            <a:r>
              <a:rPr spc="5" dirty="0">
                <a:latin typeface="Calibri"/>
                <a:cs typeface="Calibri"/>
              </a:rPr>
              <a:t>một </a:t>
            </a:r>
            <a:r>
              <a:rPr spc="-5" dirty="0">
                <a:latin typeface="Calibri"/>
                <a:cs typeface="Calibri"/>
              </a:rPr>
              <a:t>trang</a:t>
            </a:r>
            <a:r>
              <a:rPr spc="-19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HTML.</a:t>
            </a:r>
          </a:p>
          <a:p>
            <a:pPr marL="15114">
              <a:spcBef>
                <a:spcPts val="2827"/>
              </a:spcBef>
            </a:pPr>
            <a:r>
              <a:rPr sz="1900" spc="-5" dirty="0">
                <a:latin typeface="Calibri"/>
                <a:cs typeface="Calibri"/>
              </a:rPr>
              <a:t>&lt;!DOCTYPE</a:t>
            </a:r>
            <a:r>
              <a:rPr sz="1900" spc="5" dirty="0">
                <a:latin typeface="Calibri"/>
                <a:cs typeface="Calibri"/>
              </a:rPr>
              <a:t> </a:t>
            </a:r>
            <a:r>
              <a:rPr sz="1900" spc="-5" dirty="0">
                <a:latin typeface="Calibri"/>
                <a:cs typeface="Calibri"/>
              </a:rPr>
              <a:t>html&gt;</a:t>
            </a:r>
            <a:endParaRPr sz="1900" dirty="0">
              <a:latin typeface="Calibri"/>
              <a:cs typeface="Calibri"/>
            </a:endParaRPr>
          </a:p>
          <a:p>
            <a:pPr marL="15114"/>
            <a:r>
              <a:rPr sz="1900" spc="-11" dirty="0">
                <a:latin typeface="Calibri"/>
                <a:cs typeface="Calibri"/>
              </a:rPr>
              <a:t>&lt;html&gt;</a:t>
            </a:r>
            <a:endParaRPr sz="1900" dirty="0">
              <a:latin typeface="Calibri"/>
              <a:cs typeface="Calibri"/>
            </a:endParaRPr>
          </a:p>
          <a:p>
            <a:pPr marL="123192"/>
            <a:r>
              <a:rPr sz="1900" spc="-11" dirty="0">
                <a:latin typeface="Calibri"/>
                <a:cs typeface="Calibri"/>
              </a:rPr>
              <a:t>&lt;head&gt;</a:t>
            </a:r>
            <a:endParaRPr sz="1900" dirty="0">
              <a:latin typeface="Calibri"/>
              <a:cs typeface="Calibri"/>
            </a:endParaRPr>
          </a:p>
          <a:p>
            <a:pPr marL="234289"/>
            <a:r>
              <a:rPr sz="1900" spc="-5" dirty="0">
                <a:latin typeface="Calibri"/>
                <a:cs typeface="Calibri"/>
              </a:rPr>
              <a:t>&lt;title&gt;Headings&lt;/title&gt;</a:t>
            </a:r>
            <a:endParaRPr sz="1900" dirty="0">
              <a:latin typeface="Calibri"/>
              <a:cs typeface="Calibri"/>
            </a:endParaRPr>
          </a:p>
          <a:p>
            <a:pPr marL="123192"/>
            <a:r>
              <a:rPr sz="1900" spc="-11" dirty="0">
                <a:latin typeface="Calibri"/>
                <a:cs typeface="Calibri"/>
              </a:rPr>
              <a:t>&lt;/head&gt;</a:t>
            </a:r>
            <a:endParaRPr sz="1900" dirty="0">
              <a:latin typeface="Calibri"/>
              <a:cs typeface="Calibri"/>
            </a:endParaRPr>
          </a:p>
          <a:p>
            <a:pPr marL="123192">
              <a:spcBef>
                <a:spcPts val="5"/>
              </a:spcBef>
            </a:pPr>
            <a:r>
              <a:rPr sz="1900" spc="-11" dirty="0">
                <a:latin typeface="Calibri"/>
                <a:cs typeface="Calibri"/>
              </a:rPr>
              <a:t>&lt;body&gt;</a:t>
            </a:r>
            <a:endParaRPr sz="1900" dirty="0">
              <a:latin typeface="Calibri"/>
              <a:cs typeface="Calibri"/>
            </a:endParaRPr>
          </a:p>
          <a:p>
            <a:pPr marL="234289"/>
            <a:r>
              <a:rPr sz="1900" spc="-5" dirty="0">
                <a:latin typeface="Calibri"/>
                <a:cs typeface="Calibri"/>
              </a:rPr>
              <a:t>&lt;h1&gt;H1</a:t>
            </a:r>
            <a:r>
              <a:rPr sz="1900" spc="-19" dirty="0">
                <a:latin typeface="Calibri"/>
                <a:cs typeface="Calibri"/>
              </a:rPr>
              <a:t> </a:t>
            </a:r>
            <a:r>
              <a:rPr sz="1900" spc="-11" dirty="0">
                <a:latin typeface="Calibri"/>
                <a:cs typeface="Calibri"/>
              </a:rPr>
              <a:t>Heading&lt;/h1&gt;</a:t>
            </a:r>
            <a:endParaRPr sz="1900" dirty="0">
              <a:latin typeface="Calibri"/>
              <a:cs typeface="Calibri"/>
            </a:endParaRPr>
          </a:p>
          <a:p>
            <a:pPr marL="234289"/>
            <a:r>
              <a:rPr sz="1900" spc="-5" dirty="0">
                <a:latin typeface="Calibri"/>
                <a:cs typeface="Calibri"/>
              </a:rPr>
              <a:t>&lt;h2&gt;H2</a:t>
            </a:r>
            <a:r>
              <a:rPr sz="1900" spc="-19" dirty="0">
                <a:latin typeface="Calibri"/>
                <a:cs typeface="Calibri"/>
              </a:rPr>
              <a:t> </a:t>
            </a:r>
            <a:r>
              <a:rPr sz="1900" spc="-11" dirty="0">
                <a:latin typeface="Calibri"/>
                <a:cs typeface="Calibri"/>
              </a:rPr>
              <a:t>Heading&lt;/h2&gt;</a:t>
            </a:r>
            <a:endParaRPr sz="1900" dirty="0">
              <a:latin typeface="Calibri"/>
              <a:cs typeface="Calibri"/>
            </a:endParaRPr>
          </a:p>
          <a:p>
            <a:pPr marL="234289"/>
            <a:r>
              <a:rPr sz="1900" spc="-5" dirty="0">
                <a:latin typeface="Calibri"/>
                <a:cs typeface="Calibri"/>
              </a:rPr>
              <a:t>&lt;h3&gt;H3</a:t>
            </a:r>
            <a:r>
              <a:rPr sz="1900" spc="-19" dirty="0">
                <a:latin typeface="Calibri"/>
                <a:cs typeface="Calibri"/>
              </a:rPr>
              <a:t> </a:t>
            </a:r>
            <a:r>
              <a:rPr sz="1900" spc="-11" dirty="0">
                <a:latin typeface="Calibri"/>
                <a:cs typeface="Calibri"/>
              </a:rPr>
              <a:t>Heading&lt;/h3&gt;</a:t>
            </a:r>
            <a:endParaRPr sz="1900" dirty="0">
              <a:latin typeface="Calibri"/>
              <a:cs typeface="Calibri"/>
            </a:endParaRPr>
          </a:p>
          <a:p>
            <a:pPr marL="234289"/>
            <a:r>
              <a:rPr sz="1900" spc="-5" dirty="0">
                <a:latin typeface="Calibri"/>
                <a:cs typeface="Calibri"/>
              </a:rPr>
              <a:t>&lt;h4&gt;H4</a:t>
            </a:r>
            <a:r>
              <a:rPr sz="1900" spc="-19" dirty="0">
                <a:latin typeface="Calibri"/>
                <a:cs typeface="Calibri"/>
              </a:rPr>
              <a:t> </a:t>
            </a:r>
            <a:r>
              <a:rPr sz="1900" spc="-11" dirty="0">
                <a:latin typeface="Calibri"/>
                <a:cs typeface="Calibri"/>
              </a:rPr>
              <a:t>Heading&lt;/h4&gt;</a:t>
            </a:r>
            <a:endParaRPr sz="1900" dirty="0">
              <a:latin typeface="Calibri"/>
              <a:cs typeface="Calibri"/>
            </a:endParaRPr>
          </a:p>
          <a:p>
            <a:pPr marL="234289"/>
            <a:r>
              <a:rPr sz="1900" spc="-5" dirty="0">
                <a:latin typeface="Calibri"/>
                <a:cs typeface="Calibri"/>
              </a:rPr>
              <a:t>&lt;h5&gt;H5</a:t>
            </a:r>
            <a:r>
              <a:rPr sz="1900" spc="-19" dirty="0">
                <a:latin typeface="Calibri"/>
                <a:cs typeface="Calibri"/>
              </a:rPr>
              <a:t> </a:t>
            </a:r>
            <a:r>
              <a:rPr sz="1900" spc="-11" dirty="0">
                <a:latin typeface="Calibri"/>
                <a:cs typeface="Calibri"/>
              </a:rPr>
              <a:t>Heading&lt;/h5&gt;</a:t>
            </a:r>
            <a:endParaRPr sz="1900" dirty="0">
              <a:latin typeface="Calibri"/>
              <a:cs typeface="Calibri"/>
            </a:endParaRPr>
          </a:p>
          <a:p>
            <a:pPr marL="234289"/>
            <a:r>
              <a:rPr sz="1900" spc="-5" dirty="0">
                <a:latin typeface="Calibri"/>
                <a:cs typeface="Calibri"/>
              </a:rPr>
              <a:t>&lt;h6&gt;H6</a:t>
            </a:r>
            <a:r>
              <a:rPr sz="1900" spc="-19" dirty="0">
                <a:latin typeface="Calibri"/>
                <a:cs typeface="Calibri"/>
              </a:rPr>
              <a:t> </a:t>
            </a:r>
            <a:r>
              <a:rPr sz="1900" spc="-11" dirty="0">
                <a:latin typeface="Calibri"/>
                <a:cs typeface="Calibri"/>
              </a:rPr>
              <a:t>Heading&lt;/h6&gt;</a:t>
            </a:r>
            <a:endParaRPr sz="1900" dirty="0">
              <a:latin typeface="Calibri"/>
              <a:cs typeface="Calibri"/>
            </a:endParaRPr>
          </a:p>
          <a:p>
            <a:pPr marL="123192"/>
            <a:r>
              <a:rPr sz="1900" spc="-11" dirty="0">
                <a:latin typeface="Calibri"/>
                <a:cs typeface="Calibri"/>
              </a:rPr>
              <a:t>&lt;/body&gt;</a:t>
            </a:r>
            <a:endParaRPr sz="1900" dirty="0">
              <a:latin typeface="Calibri"/>
              <a:cs typeface="Calibri"/>
            </a:endParaRPr>
          </a:p>
          <a:p>
            <a:pPr marL="15114"/>
            <a:r>
              <a:rPr sz="1900" spc="-11" dirty="0">
                <a:latin typeface="Calibri"/>
                <a:cs typeface="Calibri"/>
              </a:rPr>
              <a:t>&lt;/html&gt;</a:t>
            </a:r>
            <a:endParaRPr sz="1900" dirty="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222999" y="2143129"/>
            <a:ext cx="4888995" cy="286740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/>
              <a:t>3</a:t>
            </a:r>
            <a:r>
              <a:rPr lang="vi-VN" smtClean="0"/>
              <a:t> -</a:t>
            </a:r>
            <a:r>
              <a:rPr lang="en-US" smtClean="0"/>
              <a:t> Định dạng văn bản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147581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19028" y="86869"/>
            <a:ext cx="10639551" cy="6187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11388" y="53616"/>
            <a:ext cx="4801446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lang="vi-VN" spc="-5" dirty="0"/>
              <a:t>PHẦN TỬ</a:t>
            </a:r>
            <a:r>
              <a:rPr lang="vi-VN" spc="-90" dirty="0"/>
              <a:t> </a:t>
            </a:r>
            <a:r>
              <a:rPr lang="vi-VN" spc="-19" dirty="0"/>
              <a:t>HGROUP</a:t>
            </a:r>
          </a:p>
        </p:txBody>
      </p:sp>
      <p:sp>
        <p:nvSpPr>
          <p:cNvPr id="15" name="object 15"/>
          <p:cNvSpPr txBox="1">
            <a:spLocks noGrp="1"/>
          </p:cNvSpPr>
          <p:nvPr>
            <p:ph type="sldNum" idx="12"/>
          </p:nvPr>
        </p:nvSpPr>
        <p:spPr>
          <a:xfrm>
            <a:off x="11582404" y="6530874"/>
            <a:ext cx="533398" cy="2180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709"/>
              </a:lnSpc>
            </a:pPr>
            <a:fld id="{81D60167-4931-47E6-BA6A-407CBD079E47}" type="slidenum">
              <a:rPr dirty="0"/>
              <a:pPr marL="30231">
                <a:lnSpc>
                  <a:spcPts val="1709"/>
                </a:lnSpc>
              </a:pPr>
              <a:t>6</a:t>
            </a:fld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741680" y="2663951"/>
            <a:ext cx="4765038" cy="202387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559088" y="3234308"/>
            <a:ext cx="2334261" cy="89166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4360" marR="6047" algn="ctr">
              <a:spcBef>
                <a:spcPts val="114"/>
              </a:spcBef>
            </a:pPr>
            <a:r>
              <a:rPr sz="1900" b="1" spc="-11" dirty="0">
                <a:solidFill>
                  <a:srgbClr val="FFFFFF"/>
                </a:solidFill>
                <a:latin typeface="Calibri"/>
                <a:cs typeface="Calibri"/>
              </a:rPr>
              <a:t>&lt;hgroup&gt; </a:t>
            </a:r>
            <a:r>
              <a:rPr sz="1900" b="1" spc="-5" dirty="0">
                <a:solidFill>
                  <a:srgbClr val="FFFFFF"/>
                </a:solidFill>
                <a:latin typeface="Calibri"/>
                <a:cs typeface="Calibri"/>
              </a:rPr>
              <a:t>là phần tử  </a:t>
            </a:r>
            <a:r>
              <a:rPr sz="1900" b="1" spc="-11" dirty="0">
                <a:solidFill>
                  <a:srgbClr val="FFFFFF"/>
                </a:solidFill>
                <a:latin typeface="Calibri"/>
                <a:cs typeface="Calibri"/>
              </a:rPr>
              <a:t>mới </a:t>
            </a:r>
            <a:r>
              <a:rPr sz="1900" b="1" spc="-5" dirty="0">
                <a:solidFill>
                  <a:srgbClr val="FFFFFF"/>
                </a:solidFill>
                <a:latin typeface="Calibri"/>
                <a:cs typeface="Calibri"/>
              </a:rPr>
              <a:t>được </a:t>
            </a:r>
            <a:r>
              <a:rPr sz="1900" b="1" spc="-19" dirty="0">
                <a:solidFill>
                  <a:srgbClr val="FFFFFF"/>
                </a:solidFill>
                <a:latin typeface="Calibri"/>
                <a:cs typeface="Calibri"/>
              </a:rPr>
              <a:t>xác </a:t>
            </a:r>
            <a:r>
              <a:rPr sz="1900" b="1" spc="-5" dirty="0">
                <a:solidFill>
                  <a:srgbClr val="FFFFFF"/>
                </a:solidFill>
                <a:latin typeface="Calibri"/>
                <a:cs typeface="Calibri"/>
              </a:rPr>
              <a:t>định  </a:t>
            </a:r>
            <a:r>
              <a:rPr sz="1900" b="1" spc="-11" dirty="0">
                <a:solidFill>
                  <a:srgbClr val="FFFFFF"/>
                </a:solidFill>
                <a:latin typeface="Calibri"/>
                <a:cs typeface="Calibri"/>
              </a:rPr>
              <a:t>trong</a:t>
            </a:r>
            <a:r>
              <a:rPr sz="1900" b="1" spc="1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b="1" spc="-5" dirty="0">
                <a:solidFill>
                  <a:srgbClr val="FFFFFF"/>
                </a:solidFill>
                <a:latin typeface="Calibri"/>
                <a:cs typeface="Calibri"/>
              </a:rPr>
              <a:t>HTML5</a:t>
            </a:r>
            <a:endParaRPr sz="19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230112" y="2423162"/>
            <a:ext cx="5951728" cy="264871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8243486" y="3183763"/>
            <a:ext cx="2918461" cy="1184051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4360" marR="6047" indent="3022" algn="ctr">
              <a:spcBef>
                <a:spcPts val="114"/>
              </a:spcBef>
            </a:pPr>
            <a:r>
              <a:rPr sz="1900" b="1" spc="-5" dirty="0">
                <a:solidFill>
                  <a:srgbClr val="FFFFFF"/>
                </a:solidFill>
                <a:latin typeface="Calibri"/>
                <a:cs typeface="Calibri"/>
              </a:rPr>
              <a:t>Sử </a:t>
            </a:r>
            <a:r>
              <a:rPr sz="1900" b="1" spc="-11" dirty="0">
                <a:solidFill>
                  <a:srgbClr val="FFFFFF"/>
                </a:solidFill>
                <a:latin typeface="Calibri"/>
                <a:cs typeface="Calibri"/>
              </a:rPr>
              <a:t>dụng </a:t>
            </a:r>
            <a:r>
              <a:rPr sz="1900" b="1" spc="-5" dirty="0">
                <a:solidFill>
                  <a:srgbClr val="FFFFFF"/>
                </a:solidFill>
                <a:latin typeface="Calibri"/>
                <a:cs typeface="Calibri"/>
              </a:rPr>
              <a:t>cho tiêu đề </a:t>
            </a:r>
            <a:r>
              <a:rPr sz="1900" b="1" spc="-11" dirty="0">
                <a:solidFill>
                  <a:srgbClr val="FFFFFF"/>
                </a:solidFill>
                <a:latin typeface="Calibri"/>
                <a:cs typeface="Calibri"/>
              </a:rPr>
              <a:t>phụ  </a:t>
            </a:r>
            <a:r>
              <a:rPr sz="1900" b="1" spc="-5" dirty="0">
                <a:solidFill>
                  <a:srgbClr val="FFFFFF"/>
                </a:solidFill>
                <a:latin typeface="Calibri"/>
                <a:cs typeface="Calibri"/>
              </a:rPr>
              <a:t>nhiều </a:t>
            </a:r>
            <a:r>
              <a:rPr sz="1900" b="1" spc="-11" dirty="0">
                <a:solidFill>
                  <a:srgbClr val="FFFFFF"/>
                </a:solidFill>
                <a:latin typeface="Calibri"/>
                <a:cs typeface="Calibri"/>
              </a:rPr>
              <a:t>cấp </a:t>
            </a:r>
            <a:r>
              <a:rPr sz="1900" b="1" spc="-5" dirty="0">
                <a:solidFill>
                  <a:srgbClr val="FFFFFF"/>
                </a:solidFill>
                <a:latin typeface="Calibri"/>
                <a:cs typeface="Calibri"/>
              </a:rPr>
              <a:t>độ </a:t>
            </a:r>
            <a:r>
              <a:rPr sz="1900" b="1" spc="-11" dirty="0">
                <a:solidFill>
                  <a:srgbClr val="FFFFFF"/>
                </a:solidFill>
                <a:latin typeface="Calibri"/>
                <a:cs typeface="Calibri"/>
              </a:rPr>
              <a:t>có thể </a:t>
            </a:r>
            <a:r>
              <a:rPr sz="1900" b="1" spc="-5" dirty="0">
                <a:solidFill>
                  <a:srgbClr val="FFFFFF"/>
                </a:solidFill>
                <a:latin typeface="Calibri"/>
                <a:cs typeface="Calibri"/>
              </a:rPr>
              <a:t>được  phân </a:t>
            </a:r>
            <a:r>
              <a:rPr sz="1900" b="1" spc="-11" dirty="0">
                <a:solidFill>
                  <a:srgbClr val="FFFFFF"/>
                </a:solidFill>
                <a:latin typeface="Calibri"/>
                <a:cs typeface="Calibri"/>
              </a:rPr>
              <a:t>nhóm, </a:t>
            </a:r>
            <a:r>
              <a:rPr sz="1900" b="1" spc="-5" dirty="0">
                <a:solidFill>
                  <a:srgbClr val="FFFFFF"/>
                </a:solidFill>
                <a:latin typeface="Calibri"/>
                <a:cs typeface="Calibri"/>
              </a:rPr>
              <a:t>tiêu đề </a:t>
            </a:r>
            <a:r>
              <a:rPr sz="1900" b="1" spc="-11" dirty="0">
                <a:solidFill>
                  <a:srgbClr val="FFFFFF"/>
                </a:solidFill>
                <a:latin typeface="Calibri"/>
                <a:cs typeface="Calibri"/>
              </a:rPr>
              <a:t>thay  thế, </a:t>
            </a:r>
            <a:r>
              <a:rPr sz="1900" b="1" spc="-5" dirty="0">
                <a:solidFill>
                  <a:srgbClr val="FFFFFF"/>
                </a:solidFill>
                <a:latin typeface="Calibri"/>
                <a:cs typeface="Calibri"/>
              </a:rPr>
              <a:t>khẩu hiệu</a:t>
            </a:r>
            <a:r>
              <a:rPr sz="1900" b="1" dirty="0">
                <a:solidFill>
                  <a:srgbClr val="FFFFFF"/>
                </a:solidFill>
                <a:latin typeface="Calibri"/>
                <a:cs typeface="Calibri"/>
              </a:rPr>
              <a:t> vv</a:t>
            </a:r>
            <a:endParaRPr sz="19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364995" y="3474722"/>
            <a:ext cx="4460239" cy="281635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4281593" y="4876039"/>
            <a:ext cx="2621281" cy="599276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216150" marR="6047" indent="-201790">
              <a:spcBef>
                <a:spcPts val="114"/>
              </a:spcBef>
            </a:pPr>
            <a:r>
              <a:rPr sz="1900" b="1" spc="-5" dirty="0">
                <a:solidFill>
                  <a:srgbClr val="FFFFFF"/>
                </a:solidFill>
                <a:latin typeface="Calibri"/>
                <a:cs typeface="Calibri"/>
              </a:rPr>
              <a:t>Nhóm </a:t>
            </a:r>
            <a:r>
              <a:rPr sz="1900" b="1" spc="-11" dirty="0">
                <a:solidFill>
                  <a:srgbClr val="FFFFFF"/>
                </a:solidFill>
                <a:latin typeface="Calibri"/>
                <a:cs typeface="Calibri"/>
              </a:rPr>
              <a:t>một tập hợp các  </a:t>
            </a:r>
            <a:r>
              <a:rPr sz="1900" b="1" spc="-5" dirty="0">
                <a:solidFill>
                  <a:srgbClr val="FFFFFF"/>
                </a:solidFill>
                <a:latin typeface="Calibri"/>
                <a:cs typeface="Calibri"/>
              </a:rPr>
              <a:t>phần tử H1 đến</a:t>
            </a:r>
            <a:r>
              <a:rPr sz="1900" b="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b="1" spc="-5" dirty="0">
                <a:solidFill>
                  <a:srgbClr val="FFFFFF"/>
                </a:solidFill>
                <a:latin typeface="Calibri"/>
                <a:cs typeface="Calibri"/>
              </a:rPr>
              <a:t>H6</a:t>
            </a:r>
            <a:endParaRPr sz="19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228592" y="2308861"/>
            <a:ext cx="3330448" cy="211531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5128092" y="2917064"/>
            <a:ext cx="1774782" cy="938591"/>
          </a:xfrm>
          <a:prstGeom prst="rect">
            <a:avLst/>
          </a:prstGeom>
        </p:spPr>
        <p:txBody>
          <a:bodyPr vert="horz" wrap="square" lIns="0" tIns="15114" rIns="0" bIns="0" rtlCol="0">
            <a:spAutoFit/>
          </a:bodyPr>
          <a:lstStyle/>
          <a:p>
            <a:pPr marL="15114" marR="6047" indent="64995">
              <a:spcBef>
                <a:spcPts val="119"/>
              </a:spcBef>
            </a:pPr>
            <a:r>
              <a:rPr sz="3000" b="1" spc="-5" dirty="0">
                <a:solidFill>
                  <a:srgbClr val="FFFFFF"/>
                </a:solidFill>
                <a:latin typeface="Calibri"/>
                <a:cs typeface="Calibri"/>
              </a:rPr>
              <a:t>Phần </a:t>
            </a:r>
            <a:r>
              <a:rPr sz="3000" b="1" dirty="0">
                <a:solidFill>
                  <a:srgbClr val="FFFFFF"/>
                </a:solidFill>
                <a:latin typeface="Calibri"/>
                <a:cs typeface="Calibri"/>
              </a:rPr>
              <a:t>tử  HG</a:t>
            </a:r>
            <a:r>
              <a:rPr sz="3000" b="1" spc="-35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3000" b="1" spc="-5" dirty="0">
                <a:solidFill>
                  <a:srgbClr val="FFFFFF"/>
                </a:solidFill>
                <a:latin typeface="Calibri"/>
                <a:cs typeface="Calibri"/>
              </a:rPr>
              <a:t>OUP</a:t>
            </a:r>
            <a:endParaRPr sz="3000" dirty="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177795" y="594359"/>
            <a:ext cx="4364736" cy="271119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5137407" y="1374773"/>
            <a:ext cx="2414693" cy="599276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735367" marR="6047" indent="-721007">
              <a:spcBef>
                <a:spcPts val="114"/>
              </a:spcBef>
            </a:pPr>
            <a:r>
              <a:rPr sz="1900" b="1" spc="-54" dirty="0">
                <a:solidFill>
                  <a:srgbClr val="FFFFFF"/>
                </a:solidFill>
                <a:latin typeface="Calibri"/>
                <a:cs typeface="Calibri"/>
              </a:rPr>
              <a:t>Tạo </a:t>
            </a:r>
            <a:r>
              <a:rPr sz="1900" b="1" spc="-30" dirty="0">
                <a:solidFill>
                  <a:srgbClr val="FFFFFF"/>
                </a:solidFill>
                <a:latin typeface="Calibri"/>
                <a:cs typeface="Calibri"/>
              </a:rPr>
              <a:t>ra </a:t>
            </a:r>
            <a:r>
              <a:rPr sz="1900" b="1" spc="-5" dirty="0">
                <a:solidFill>
                  <a:srgbClr val="FFFFFF"/>
                </a:solidFill>
                <a:latin typeface="Calibri"/>
                <a:cs typeface="Calibri"/>
              </a:rPr>
              <a:t>một phác thảo  </a:t>
            </a:r>
            <a:r>
              <a:rPr sz="1900" b="1" spc="-11" dirty="0">
                <a:solidFill>
                  <a:srgbClr val="FFFFFF"/>
                </a:solidFill>
                <a:latin typeface="Calibri"/>
                <a:cs typeface="Calibri"/>
              </a:rPr>
              <a:t>tài</a:t>
            </a:r>
            <a:r>
              <a:rPr sz="1900" b="1" spc="-2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b="1" spc="-5" dirty="0">
                <a:solidFill>
                  <a:srgbClr val="FFFFFF"/>
                </a:solidFill>
                <a:latin typeface="Calibri"/>
                <a:cs typeface="Calibri"/>
              </a:rPr>
              <a:t>liệu</a:t>
            </a:r>
            <a:endParaRPr sz="1900">
              <a:latin typeface="Calibri"/>
              <a:cs typeface="Calibri"/>
            </a:endParaRPr>
          </a:p>
        </p:txBody>
      </p:sp>
      <p:sp>
        <p:nvSpPr>
          <p:cNvPr id="16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/>
              <a:t>3</a:t>
            </a:r>
            <a:r>
              <a:rPr lang="vi-VN" smtClean="0"/>
              <a:t> -</a:t>
            </a:r>
            <a:r>
              <a:rPr lang="en-US" smtClean="0"/>
              <a:t> Định dạng văn bản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117523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025396" y="2308861"/>
            <a:ext cx="3736847" cy="21153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018361" y="3099639"/>
            <a:ext cx="2015860" cy="476926"/>
          </a:xfrm>
          <a:prstGeom prst="rect">
            <a:avLst/>
          </a:prstGeom>
        </p:spPr>
        <p:txBody>
          <a:bodyPr vert="horz" wrap="square" lIns="0" tIns="15114" rIns="0" bIns="0" rtlCol="0">
            <a:spAutoFit/>
          </a:bodyPr>
          <a:lstStyle/>
          <a:p>
            <a:pPr marL="15114">
              <a:spcBef>
                <a:spcPts val="119"/>
              </a:spcBef>
            </a:pPr>
            <a:r>
              <a:rPr sz="3000" b="1" spc="-5" dirty="0">
                <a:solidFill>
                  <a:srgbClr val="FFFFFF"/>
                </a:solidFill>
                <a:latin typeface="Calibri"/>
                <a:cs typeface="Calibri"/>
              </a:rPr>
              <a:t>Định</a:t>
            </a:r>
            <a:r>
              <a:rPr sz="3000" b="1" spc="-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000" b="1" spc="-5" dirty="0">
                <a:solidFill>
                  <a:srgbClr val="FFFFFF"/>
                </a:solidFill>
                <a:latin typeface="Calibri"/>
                <a:cs typeface="Calibri"/>
              </a:rPr>
              <a:t>dạng</a:t>
            </a:r>
            <a:endParaRPr sz="3000" dirty="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" y="2359150"/>
            <a:ext cx="5205984" cy="232867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758070" y="2959990"/>
            <a:ext cx="2722881" cy="89166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 marR="6047" indent="-2268" algn="ctr">
              <a:spcBef>
                <a:spcPts val="114"/>
              </a:spcBef>
            </a:pPr>
            <a:r>
              <a:rPr sz="1900" b="1" spc="-5" dirty="0">
                <a:solidFill>
                  <a:srgbClr val="FFFFFF"/>
                </a:solidFill>
                <a:latin typeface="Calibri"/>
                <a:cs typeface="Calibri"/>
              </a:rPr>
              <a:t>Định dạng nội dung </a:t>
            </a:r>
            <a:r>
              <a:rPr sz="1900" b="1" spc="-19" dirty="0">
                <a:solidFill>
                  <a:srgbClr val="FFFFFF"/>
                </a:solidFill>
                <a:latin typeface="Calibri"/>
                <a:cs typeface="Calibri"/>
              </a:rPr>
              <a:t>xác  </a:t>
            </a:r>
            <a:r>
              <a:rPr sz="1900" b="1" spc="-5" dirty="0">
                <a:solidFill>
                  <a:srgbClr val="FFFFFF"/>
                </a:solidFill>
                <a:latin typeface="Calibri"/>
                <a:cs typeface="Calibri"/>
              </a:rPr>
              <a:t>định sự </a:t>
            </a:r>
            <a:r>
              <a:rPr sz="1900" b="1" spc="-11" dirty="0">
                <a:solidFill>
                  <a:srgbClr val="FFFFFF"/>
                </a:solidFill>
                <a:latin typeface="Calibri"/>
                <a:cs typeface="Calibri"/>
              </a:rPr>
              <a:t>xuất </a:t>
            </a:r>
            <a:r>
              <a:rPr sz="1900" b="1" spc="-5" dirty="0">
                <a:solidFill>
                  <a:srgbClr val="FFFFFF"/>
                </a:solidFill>
                <a:latin typeface="Calibri"/>
                <a:cs typeface="Calibri"/>
              </a:rPr>
              <a:t>hiện </a:t>
            </a:r>
            <a:r>
              <a:rPr sz="1900" b="1" spc="-11" dirty="0">
                <a:solidFill>
                  <a:srgbClr val="FFFFFF"/>
                </a:solidFill>
                <a:latin typeface="Calibri"/>
                <a:cs typeface="Calibri"/>
              </a:rPr>
              <a:t>của  các </a:t>
            </a:r>
            <a:r>
              <a:rPr sz="1900" b="1" spc="-5" dirty="0">
                <a:solidFill>
                  <a:srgbClr val="FFFFFF"/>
                </a:solidFill>
                <a:latin typeface="Calibri"/>
                <a:cs typeface="Calibri"/>
              </a:rPr>
              <a:t>nội dung </a:t>
            </a:r>
            <a:r>
              <a:rPr sz="1900" b="1" spc="-11" dirty="0">
                <a:solidFill>
                  <a:srgbClr val="FFFFFF"/>
                </a:solidFill>
                <a:latin typeface="Calibri"/>
                <a:cs typeface="Calibri"/>
              </a:rPr>
              <a:t>trong </a:t>
            </a:r>
            <a:r>
              <a:rPr sz="1900" b="1" spc="-5" dirty="0">
                <a:solidFill>
                  <a:srgbClr val="FFFFFF"/>
                </a:solidFill>
                <a:latin typeface="Calibri"/>
                <a:cs typeface="Calibri"/>
              </a:rPr>
              <a:t>trình  </a:t>
            </a:r>
            <a:r>
              <a:rPr sz="1900" b="1" spc="-11" dirty="0">
                <a:solidFill>
                  <a:srgbClr val="FFFFFF"/>
                </a:solidFill>
                <a:latin typeface="Calibri"/>
                <a:cs typeface="Calibri"/>
              </a:rPr>
              <a:t>duyệt</a:t>
            </a:r>
            <a:endParaRPr sz="19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325615" y="2270760"/>
            <a:ext cx="5866383" cy="250545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8442623" y="3081908"/>
            <a:ext cx="2723728" cy="89166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36278" marR="6047" indent="-21918" algn="just">
              <a:spcBef>
                <a:spcPts val="114"/>
              </a:spcBef>
            </a:pPr>
            <a:r>
              <a:rPr sz="1900" b="1" spc="-5" dirty="0">
                <a:solidFill>
                  <a:srgbClr val="FFFFFF"/>
                </a:solidFill>
                <a:latin typeface="Calibri"/>
                <a:cs typeface="Calibri"/>
              </a:rPr>
              <a:t>Nội </a:t>
            </a:r>
            <a:r>
              <a:rPr sz="1900" b="1" spc="-11" dirty="0">
                <a:solidFill>
                  <a:srgbClr val="FFFFFF"/>
                </a:solidFill>
                <a:latin typeface="Calibri"/>
                <a:cs typeface="Calibri"/>
              </a:rPr>
              <a:t>dung </a:t>
            </a:r>
            <a:r>
              <a:rPr sz="1900" b="1" spc="-5" dirty="0">
                <a:solidFill>
                  <a:srgbClr val="FFFFFF"/>
                </a:solidFill>
                <a:latin typeface="Calibri"/>
                <a:cs typeface="Calibri"/>
              </a:rPr>
              <a:t>định dạng làm  cho </a:t>
            </a:r>
            <a:r>
              <a:rPr sz="1900" b="1" spc="-11" dirty="0">
                <a:solidFill>
                  <a:srgbClr val="FFFFFF"/>
                </a:solidFill>
                <a:latin typeface="Calibri"/>
                <a:cs typeface="Calibri"/>
              </a:rPr>
              <a:t>một trang </a:t>
            </a:r>
            <a:r>
              <a:rPr sz="1900" b="1" spc="-5" dirty="0">
                <a:solidFill>
                  <a:srgbClr val="FFFFFF"/>
                </a:solidFill>
                <a:latin typeface="Calibri"/>
                <a:cs typeface="Calibri"/>
              </a:rPr>
              <a:t>HTML dễ  đọc </a:t>
            </a:r>
            <a:r>
              <a:rPr sz="1900" b="1" spc="-11" dirty="0">
                <a:solidFill>
                  <a:srgbClr val="FFFFFF"/>
                </a:solidFill>
                <a:latin typeface="Calibri"/>
                <a:cs typeface="Calibri"/>
              </a:rPr>
              <a:t>hơn </a:t>
            </a:r>
            <a:r>
              <a:rPr sz="1900" b="1" spc="-19" dirty="0">
                <a:solidFill>
                  <a:srgbClr val="FFFFFF"/>
                </a:solidFill>
                <a:latin typeface="Calibri"/>
                <a:cs typeface="Calibri"/>
              </a:rPr>
              <a:t>và </a:t>
            </a:r>
            <a:r>
              <a:rPr sz="1900" b="1" spc="-5" dirty="0">
                <a:solidFill>
                  <a:srgbClr val="FFFFFF"/>
                </a:solidFill>
                <a:latin typeface="Calibri"/>
                <a:cs typeface="Calibri"/>
              </a:rPr>
              <a:t>đoan</a:t>
            </a:r>
            <a:r>
              <a:rPr sz="1900" b="1" spc="1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b="1" spc="-11" dirty="0">
                <a:solidFill>
                  <a:srgbClr val="FFFFFF"/>
                </a:solidFill>
                <a:latin typeface="Calibri"/>
                <a:cs typeface="Calibri"/>
              </a:rPr>
              <a:t>trang</a:t>
            </a:r>
            <a:endParaRPr sz="19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15826" y="86869"/>
            <a:ext cx="10842752" cy="54254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308188" y="15516"/>
            <a:ext cx="3876888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lang="vi-VN" spc="-5" dirty="0"/>
              <a:t>ĐỊNH </a:t>
            </a:r>
            <a:r>
              <a:rPr lang="vi-VN" spc="-11" dirty="0"/>
              <a:t>DẠNG</a:t>
            </a:r>
            <a:r>
              <a:rPr lang="vi-VN" spc="-71" dirty="0"/>
              <a:t> </a:t>
            </a:r>
            <a:r>
              <a:rPr lang="vi-VN" spc="-5" dirty="0"/>
              <a:t>1-5</a:t>
            </a:r>
          </a:p>
        </p:txBody>
      </p:sp>
      <p:sp>
        <p:nvSpPr>
          <p:cNvPr id="15" name="object 15"/>
          <p:cNvSpPr txBox="1">
            <a:spLocks noGrp="1"/>
          </p:cNvSpPr>
          <p:nvPr>
            <p:ph type="sldNum" idx="12"/>
          </p:nvPr>
        </p:nvSpPr>
        <p:spPr>
          <a:xfrm>
            <a:off x="11582404" y="6530874"/>
            <a:ext cx="533398" cy="2180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709"/>
              </a:lnSpc>
            </a:pPr>
            <a:fld id="{81D60167-4931-47E6-BA6A-407CBD079E47}" type="slidenum">
              <a:rPr dirty="0"/>
              <a:pPr marL="30231">
                <a:lnSpc>
                  <a:spcPts val="1709"/>
                </a:lnSpc>
              </a:pPr>
              <a:t>7</a:t>
            </a:fld>
            <a:endParaRPr dirty="0"/>
          </a:p>
        </p:txBody>
      </p:sp>
      <p:sp>
        <p:nvSpPr>
          <p:cNvPr id="10" name="object 10"/>
          <p:cNvSpPr/>
          <p:nvPr/>
        </p:nvSpPr>
        <p:spPr>
          <a:xfrm>
            <a:off x="3364996" y="3477769"/>
            <a:ext cx="4856477" cy="281330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4249928" y="4876039"/>
            <a:ext cx="3084408" cy="599276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355970" marR="6047" indent="-341610">
              <a:spcBef>
                <a:spcPts val="114"/>
              </a:spcBef>
            </a:pPr>
            <a:r>
              <a:rPr sz="1900" b="1" spc="-41" dirty="0">
                <a:solidFill>
                  <a:srgbClr val="FFFFFF"/>
                </a:solidFill>
                <a:latin typeface="Calibri"/>
                <a:cs typeface="Calibri"/>
              </a:rPr>
              <a:t>Văn </a:t>
            </a:r>
            <a:r>
              <a:rPr sz="1900" b="1" spc="-11" dirty="0">
                <a:solidFill>
                  <a:srgbClr val="FFFFFF"/>
                </a:solidFill>
                <a:latin typeface="Calibri"/>
                <a:cs typeface="Calibri"/>
              </a:rPr>
              <a:t>bản có thể xuất </a:t>
            </a:r>
            <a:r>
              <a:rPr sz="1900" b="1" spc="-5" dirty="0">
                <a:solidFill>
                  <a:srgbClr val="FFFFFF"/>
                </a:solidFill>
                <a:latin typeface="Calibri"/>
                <a:cs typeface="Calibri"/>
              </a:rPr>
              <a:t>hiện in  đậm hoặc </a:t>
            </a:r>
            <a:r>
              <a:rPr sz="1900" b="1" spc="-11" dirty="0">
                <a:solidFill>
                  <a:srgbClr val="FFFFFF"/>
                </a:solidFill>
                <a:latin typeface="Calibri"/>
                <a:cs typeface="Calibri"/>
              </a:rPr>
              <a:t>gạch</a:t>
            </a:r>
            <a:r>
              <a:rPr sz="1900" b="1" spc="-5" dirty="0">
                <a:solidFill>
                  <a:srgbClr val="FFFFFF"/>
                </a:solidFill>
                <a:latin typeface="Calibri"/>
                <a:cs typeface="Calibri"/>
              </a:rPr>
              <a:t> chân</a:t>
            </a:r>
            <a:endParaRPr sz="19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669793" y="518158"/>
            <a:ext cx="4842253" cy="282244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4549901" y="1092835"/>
            <a:ext cx="3082037" cy="1184051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4360" marR="6047" algn="ctr">
              <a:spcBef>
                <a:spcPts val="114"/>
              </a:spcBef>
            </a:pPr>
            <a:r>
              <a:rPr sz="1900" b="1" spc="-11" dirty="0">
                <a:solidFill>
                  <a:srgbClr val="FFFFFF"/>
                </a:solidFill>
                <a:latin typeface="Calibri"/>
                <a:cs typeface="Calibri"/>
              </a:rPr>
              <a:t>Định </a:t>
            </a:r>
            <a:r>
              <a:rPr sz="1900" b="1" spc="-5" dirty="0">
                <a:solidFill>
                  <a:srgbClr val="FFFFFF"/>
                </a:solidFill>
                <a:latin typeface="Calibri"/>
                <a:cs typeface="Calibri"/>
              </a:rPr>
              <a:t>dạng được áp </a:t>
            </a:r>
            <a:r>
              <a:rPr sz="1900" b="1" spc="-11" dirty="0">
                <a:solidFill>
                  <a:srgbClr val="FFFFFF"/>
                </a:solidFill>
                <a:latin typeface="Calibri"/>
                <a:cs typeface="Calibri"/>
              </a:rPr>
              <a:t>dụng  </a:t>
            </a:r>
            <a:r>
              <a:rPr sz="1900" b="1" spc="-5" dirty="0">
                <a:solidFill>
                  <a:srgbClr val="FFFFFF"/>
                </a:solidFill>
                <a:latin typeface="Calibri"/>
                <a:cs typeface="Calibri"/>
              </a:rPr>
              <a:t>bằng cách sử dụng </a:t>
            </a:r>
            <a:r>
              <a:rPr sz="1900" b="1" spc="-11" dirty="0">
                <a:solidFill>
                  <a:srgbClr val="FFFFFF"/>
                </a:solidFill>
                <a:latin typeface="Calibri"/>
                <a:cs typeface="Calibri"/>
              </a:rPr>
              <a:t>các  </a:t>
            </a:r>
            <a:r>
              <a:rPr sz="1900" b="1" spc="-5" dirty="0">
                <a:solidFill>
                  <a:srgbClr val="FFFFFF"/>
                </a:solidFill>
                <a:latin typeface="Calibri"/>
                <a:cs typeface="Calibri"/>
              </a:rPr>
              <a:t>phần tử định dạng đó là  </a:t>
            </a:r>
            <a:r>
              <a:rPr sz="1900" b="1" spc="-11" dirty="0">
                <a:solidFill>
                  <a:srgbClr val="FFFFFF"/>
                </a:solidFill>
                <a:latin typeface="Calibri"/>
                <a:cs typeface="Calibri"/>
              </a:rPr>
              <a:t>những </a:t>
            </a:r>
            <a:r>
              <a:rPr sz="1900" b="1" spc="-5" dirty="0">
                <a:solidFill>
                  <a:srgbClr val="FFFFFF"/>
                </a:solidFill>
                <a:latin typeface="Calibri"/>
                <a:cs typeface="Calibri"/>
              </a:rPr>
              <a:t>phần tử</a:t>
            </a:r>
            <a:r>
              <a:rPr sz="1900" b="1" spc="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b="1" spc="-11" dirty="0">
                <a:solidFill>
                  <a:srgbClr val="FFFFFF"/>
                </a:solidFill>
                <a:latin typeface="Calibri"/>
                <a:cs typeface="Calibri"/>
              </a:rPr>
              <a:t>chứa</a:t>
            </a:r>
            <a:endParaRPr sz="1900" dirty="0">
              <a:latin typeface="Calibri"/>
              <a:cs typeface="Calibri"/>
            </a:endParaRPr>
          </a:p>
        </p:txBody>
      </p:sp>
      <p:sp>
        <p:nvSpPr>
          <p:cNvPr id="16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/>
              <a:t>3</a:t>
            </a:r>
            <a:r>
              <a:rPr lang="vi-VN" smtClean="0"/>
              <a:t> -</a:t>
            </a:r>
            <a:r>
              <a:rPr lang="en-US" smtClean="0"/>
              <a:t> Định dạng văn bản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742820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19024" y="86869"/>
            <a:ext cx="11854690" cy="5425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11386" y="26946"/>
            <a:ext cx="3876888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lang="vi-VN" spc="-5" dirty="0"/>
              <a:t>ĐỊNH </a:t>
            </a:r>
            <a:r>
              <a:rPr lang="vi-VN" spc="-11" dirty="0"/>
              <a:t>DẠNG</a:t>
            </a:r>
            <a:r>
              <a:rPr lang="vi-VN" spc="-71" dirty="0"/>
              <a:t> </a:t>
            </a:r>
            <a:r>
              <a:rPr lang="vi-VN" spc="-5" dirty="0"/>
              <a:t>2-5</a:t>
            </a:r>
          </a:p>
        </p:txBody>
      </p:sp>
      <p:sp>
        <p:nvSpPr>
          <p:cNvPr id="15" name="object 15"/>
          <p:cNvSpPr txBox="1">
            <a:spLocks noGrp="1"/>
          </p:cNvSpPr>
          <p:nvPr>
            <p:ph type="sldNum" idx="12"/>
          </p:nvPr>
        </p:nvSpPr>
        <p:spPr>
          <a:xfrm>
            <a:off x="11582404" y="6530874"/>
            <a:ext cx="533398" cy="2180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709"/>
              </a:lnSpc>
            </a:pPr>
            <a:fld id="{81D60167-4931-47E6-BA6A-407CBD079E47}" type="slidenum">
              <a:rPr dirty="0"/>
              <a:pPr marL="30231">
                <a:lnSpc>
                  <a:spcPts val="1709"/>
                </a:lnSpc>
              </a:pPr>
              <a:t>8</a:t>
            </a:fld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610619" y="1943862"/>
            <a:ext cx="11175999" cy="515619"/>
          </a:xfrm>
          <a:custGeom>
            <a:avLst/>
            <a:gdLst/>
            <a:ahLst/>
            <a:cxnLst/>
            <a:rect l="l" t="t" r="r" b="b"/>
            <a:pathLst>
              <a:path w="8382000" h="515619">
                <a:moveTo>
                  <a:pt x="8296148" y="0"/>
                </a:moveTo>
                <a:lnTo>
                  <a:pt x="85851" y="0"/>
                </a:lnTo>
                <a:lnTo>
                  <a:pt x="52436" y="6752"/>
                </a:lnTo>
                <a:lnTo>
                  <a:pt x="25147" y="25161"/>
                </a:lnTo>
                <a:lnTo>
                  <a:pt x="6747" y="52452"/>
                </a:lnTo>
                <a:lnTo>
                  <a:pt x="0" y="85851"/>
                </a:lnTo>
                <a:lnTo>
                  <a:pt x="0" y="429260"/>
                </a:lnTo>
                <a:lnTo>
                  <a:pt x="6747" y="462659"/>
                </a:lnTo>
                <a:lnTo>
                  <a:pt x="25147" y="489950"/>
                </a:lnTo>
                <a:lnTo>
                  <a:pt x="52436" y="508359"/>
                </a:lnTo>
                <a:lnTo>
                  <a:pt x="85851" y="515112"/>
                </a:lnTo>
                <a:lnTo>
                  <a:pt x="8296148" y="515112"/>
                </a:lnTo>
                <a:lnTo>
                  <a:pt x="8329547" y="508359"/>
                </a:lnTo>
                <a:lnTo>
                  <a:pt x="8356838" y="489950"/>
                </a:lnTo>
                <a:lnTo>
                  <a:pt x="8375247" y="462659"/>
                </a:lnTo>
                <a:lnTo>
                  <a:pt x="8382000" y="429260"/>
                </a:lnTo>
                <a:lnTo>
                  <a:pt x="8382000" y="85851"/>
                </a:lnTo>
                <a:lnTo>
                  <a:pt x="8375247" y="52452"/>
                </a:lnTo>
                <a:lnTo>
                  <a:pt x="8356838" y="25161"/>
                </a:lnTo>
                <a:lnTo>
                  <a:pt x="8329547" y="6752"/>
                </a:lnTo>
                <a:lnTo>
                  <a:pt x="8296148" y="0"/>
                </a:lnTo>
                <a:close/>
              </a:path>
            </a:pathLst>
          </a:custGeom>
          <a:solidFill>
            <a:srgbClr val="D9959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10619" y="1943862"/>
            <a:ext cx="11175999" cy="515619"/>
          </a:xfrm>
          <a:custGeom>
            <a:avLst/>
            <a:gdLst/>
            <a:ahLst/>
            <a:cxnLst/>
            <a:rect l="l" t="t" r="r" b="b"/>
            <a:pathLst>
              <a:path w="8382000" h="515619">
                <a:moveTo>
                  <a:pt x="0" y="85851"/>
                </a:moveTo>
                <a:lnTo>
                  <a:pt x="6747" y="52452"/>
                </a:lnTo>
                <a:lnTo>
                  <a:pt x="25147" y="25161"/>
                </a:lnTo>
                <a:lnTo>
                  <a:pt x="52436" y="6752"/>
                </a:lnTo>
                <a:lnTo>
                  <a:pt x="85851" y="0"/>
                </a:lnTo>
                <a:lnTo>
                  <a:pt x="8296148" y="0"/>
                </a:lnTo>
                <a:lnTo>
                  <a:pt x="8329547" y="6752"/>
                </a:lnTo>
                <a:lnTo>
                  <a:pt x="8356838" y="25161"/>
                </a:lnTo>
                <a:lnTo>
                  <a:pt x="8375247" y="52452"/>
                </a:lnTo>
                <a:lnTo>
                  <a:pt x="8382000" y="85851"/>
                </a:lnTo>
                <a:lnTo>
                  <a:pt x="8382000" y="429260"/>
                </a:lnTo>
                <a:lnTo>
                  <a:pt x="8375247" y="462659"/>
                </a:lnTo>
                <a:lnTo>
                  <a:pt x="8356838" y="489950"/>
                </a:lnTo>
                <a:lnTo>
                  <a:pt x="8329547" y="508359"/>
                </a:lnTo>
                <a:lnTo>
                  <a:pt x="8296148" y="515112"/>
                </a:lnTo>
                <a:lnTo>
                  <a:pt x="85851" y="515112"/>
                </a:lnTo>
                <a:lnTo>
                  <a:pt x="52436" y="508359"/>
                </a:lnTo>
                <a:lnTo>
                  <a:pt x="25147" y="489950"/>
                </a:lnTo>
                <a:lnTo>
                  <a:pt x="6747" y="462659"/>
                </a:lnTo>
                <a:lnTo>
                  <a:pt x="0" y="429260"/>
                </a:lnTo>
                <a:lnTo>
                  <a:pt x="0" y="85851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10619" y="2829306"/>
            <a:ext cx="11175999" cy="467994"/>
          </a:xfrm>
          <a:custGeom>
            <a:avLst/>
            <a:gdLst/>
            <a:ahLst/>
            <a:cxnLst/>
            <a:rect l="l" t="t" r="r" b="b"/>
            <a:pathLst>
              <a:path w="8382000" h="467995">
                <a:moveTo>
                  <a:pt x="8304021" y="0"/>
                </a:moveTo>
                <a:lnTo>
                  <a:pt x="77978" y="0"/>
                </a:lnTo>
                <a:lnTo>
                  <a:pt x="47625" y="6129"/>
                </a:lnTo>
                <a:lnTo>
                  <a:pt x="22839" y="22844"/>
                </a:lnTo>
                <a:lnTo>
                  <a:pt x="6127" y="47630"/>
                </a:lnTo>
                <a:lnTo>
                  <a:pt x="0" y="77978"/>
                </a:lnTo>
                <a:lnTo>
                  <a:pt x="0" y="389890"/>
                </a:lnTo>
                <a:lnTo>
                  <a:pt x="6127" y="420237"/>
                </a:lnTo>
                <a:lnTo>
                  <a:pt x="22839" y="445023"/>
                </a:lnTo>
                <a:lnTo>
                  <a:pt x="47625" y="461738"/>
                </a:lnTo>
                <a:lnTo>
                  <a:pt x="77978" y="467868"/>
                </a:lnTo>
                <a:lnTo>
                  <a:pt x="8304021" y="467868"/>
                </a:lnTo>
                <a:lnTo>
                  <a:pt x="8334369" y="461738"/>
                </a:lnTo>
                <a:lnTo>
                  <a:pt x="8359155" y="445023"/>
                </a:lnTo>
                <a:lnTo>
                  <a:pt x="8375870" y="420237"/>
                </a:lnTo>
                <a:lnTo>
                  <a:pt x="8382000" y="389890"/>
                </a:lnTo>
                <a:lnTo>
                  <a:pt x="8382000" y="77978"/>
                </a:lnTo>
                <a:lnTo>
                  <a:pt x="8375870" y="47630"/>
                </a:lnTo>
                <a:lnTo>
                  <a:pt x="8359155" y="22844"/>
                </a:lnTo>
                <a:lnTo>
                  <a:pt x="8334369" y="6129"/>
                </a:lnTo>
                <a:lnTo>
                  <a:pt x="8304021" y="0"/>
                </a:lnTo>
                <a:close/>
              </a:path>
            </a:pathLst>
          </a:custGeom>
          <a:solidFill>
            <a:srgbClr val="9BBA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10619" y="2829306"/>
            <a:ext cx="11175999" cy="467994"/>
          </a:xfrm>
          <a:custGeom>
            <a:avLst/>
            <a:gdLst/>
            <a:ahLst/>
            <a:cxnLst/>
            <a:rect l="l" t="t" r="r" b="b"/>
            <a:pathLst>
              <a:path w="8382000" h="467995">
                <a:moveTo>
                  <a:pt x="0" y="77978"/>
                </a:moveTo>
                <a:lnTo>
                  <a:pt x="6127" y="47630"/>
                </a:lnTo>
                <a:lnTo>
                  <a:pt x="22839" y="22844"/>
                </a:lnTo>
                <a:lnTo>
                  <a:pt x="47625" y="6129"/>
                </a:lnTo>
                <a:lnTo>
                  <a:pt x="77978" y="0"/>
                </a:lnTo>
                <a:lnTo>
                  <a:pt x="8304021" y="0"/>
                </a:lnTo>
                <a:lnTo>
                  <a:pt x="8334369" y="6129"/>
                </a:lnTo>
                <a:lnTo>
                  <a:pt x="8359155" y="22844"/>
                </a:lnTo>
                <a:lnTo>
                  <a:pt x="8375870" y="47630"/>
                </a:lnTo>
                <a:lnTo>
                  <a:pt x="8382000" y="77978"/>
                </a:lnTo>
                <a:lnTo>
                  <a:pt x="8382000" y="389890"/>
                </a:lnTo>
                <a:lnTo>
                  <a:pt x="8375870" y="420237"/>
                </a:lnTo>
                <a:lnTo>
                  <a:pt x="8359155" y="445023"/>
                </a:lnTo>
                <a:lnTo>
                  <a:pt x="8334369" y="461738"/>
                </a:lnTo>
                <a:lnTo>
                  <a:pt x="8304021" y="467868"/>
                </a:lnTo>
                <a:lnTo>
                  <a:pt x="77978" y="467868"/>
                </a:lnTo>
                <a:lnTo>
                  <a:pt x="47625" y="461738"/>
                </a:lnTo>
                <a:lnTo>
                  <a:pt x="22839" y="445023"/>
                </a:lnTo>
                <a:lnTo>
                  <a:pt x="6127" y="420237"/>
                </a:lnTo>
                <a:lnTo>
                  <a:pt x="0" y="389890"/>
                </a:lnTo>
                <a:lnTo>
                  <a:pt x="0" y="77978"/>
                </a:lnTo>
                <a:close/>
              </a:path>
            </a:pathLst>
          </a:custGeom>
          <a:ln w="259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10617" y="3841232"/>
            <a:ext cx="11175999" cy="742314"/>
          </a:xfrm>
          <a:custGeom>
            <a:avLst/>
            <a:gdLst/>
            <a:ahLst/>
            <a:cxnLst/>
            <a:rect l="l" t="t" r="r" b="b"/>
            <a:pathLst>
              <a:path w="8382000" h="742314">
                <a:moveTo>
                  <a:pt x="8258302" y="0"/>
                </a:moveTo>
                <a:lnTo>
                  <a:pt x="123697" y="0"/>
                </a:lnTo>
                <a:lnTo>
                  <a:pt x="75550" y="9719"/>
                </a:lnTo>
                <a:lnTo>
                  <a:pt x="36231" y="36226"/>
                </a:lnTo>
                <a:lnTo>
                  <a:pt x="9721" y="75545"/>
                </a:lnTo>
                <a:lnTo>
                  <a:pt x="0" y="123698"/>
                </a:lnTo>
                <a:lnTo>
                  <a:pt x="0" y="618489"/>
                </a:lnTo>
                <a:lnTo>
                  <a:pt x="9721" y="666642"/>
                </a:lnTo>
                <a:lnTo>
                  <a:pt x="36231" y="705961"/>
                </a:lnTo>
                <a:lnTo>
                  <a:pt x="75550" y="732468"/>
                </a:lnTo>
                <a:lnTo>
                  <a:pt x="123697" y="742188"/>
                </a:lnTo>
                <a:lnTo>
                  <a:pt x="8258302" y="742188"/>
                </a:lnTo>
                <a:lnTo>
                  <a:pt x="8306454" y="732468"/>
                </a:lnTo>
                <a:lnTo>
                  <a:pt x="8345773" y="705961"/>
                </a:lnTo>
                <a:lnTo>
                  <a:pt x="8372280" y="666642"/>
                </a:lnTo>
                <a:lnTo>
                  <a:pt x="8382000" y="618489"/>
                </a:lnTo>
                <a:lnTo>
                  <a:pt x="8382000" y="123698"/>
                </a:lnTo>
                <a:lnTo>
                  <a:pt x="8372280" y="75545"/>
                </a:lnTo>
                <a:lnTo>
                  <a:pt x="8345773" y="36226"/>
                </a:lnTo>
                <a:lnTo>
                  <a:pt x="8306454" y="9719"/>
                </a:lnTo>
                <a:lnTo>
                  <a:pt x="8258302" y="0"/>
                </a:lnTo>
                <a:close/>
              </a:path>
            </a:pathLst>
          </a:custGeom>
          <a:solidFill>
            <a:srgbClr val="B3A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10619" y="4975860"/>
            <a:ext cx="11175999" cy="628650"/>
          </a:xfrm>
          <a:custGeom>
            <a:avLst/>
            <a:gdLst/>
            <a:ahLst/>
            <a:cxnLst/>
            <a:rect l="l" t="t" r="r" b="b"/>
            <a:pathLst>
              <a:path w="8382000" h="561339">
                <a:moveTo>
                  <a:pt x="8288528" y="0"/>
                </a:moveTo>
                <a:lnTo>
                  <a:pt x="93472" y="0"/>
                </a:lnTo>
                <a:lnTo>
                  <a:pt x="57087" y="7354"/>
                </a:lnTo>
                <a:lnTo>
                  <a:pt x="27376" y="27400"/>
                </a:lnTo>
                <a:lnTo>
                  <a:pt x="7345" y="57114"/>
                </a:lnTo>
                <a:lnTo>
                  <a:pt x="0" y="93472"/>
                </a:lnTo>
                <a:lnTo>
                  <a:pt x="0" y="467359"/>
                </a:lnTo>
                <a:lnTo>
                  <a:pt x="7345" y="503717"/>
                </a:lnTo>
                <a:lnTo>
                  <a:pt x="27376" y="533431"/>
                </a:lnTo>
                <a:lnTo>
                  <a:pt x="57087" y="553477"/>
                </a:lnTo>
                <a:lnTo>
                  <a:pt x="93472" y="560832"/>
                </a:lnTo>
                <a:lnTo>
                  <a:pt x="8288528" y="560832"/>
                </a:lnTo>
                <a:lnTo>
                  <a:pt x="8324885" y="553477"/>
                </a:lnTo>
                <a:lnTo>
                  <a:pt x="8354599" y="533431"/>
                </a:lnTo>
                <a:lnTo>
                  <a:pt x="8374645" y="503717"/>
                </a:lnTo>
                <a:lnTo>
                  <a:pt x="8382000" y="467359"/>
                </a:lnTo>
                <a:lnTo>
                  <a:pt x="8382000" y="93472"/>
                </a:lnTo>
                <a:lnTo>
                  <a:pt x="8374645" y="57114"/>
                </a:lnTo>
                <a:lnTo>
                  <a:pt x="8354599" y="27400"/>
                </a:lnTo>
                <a:lnTo>
                  <a:pt x="8324885" y="7354"/>
                </a:lnTo>
                <a:lnTo>
                  <a:pt x="8288528" y="0"/>
                </a:lnTo>
                <a:close/>
              </a:path>
            </a:pathLst>
          </a:custGeom>
          <a:solidFill>
            <a:srgbClr val="8EB4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714588" y="2024635"/>
            <a:ext cx="11072028" cy="3477748"/>
          </a:xfrm>
          <a:prstGeom prst="rect">
            <a:avLst/>
          </a:prstGeom>
        </p:spPr>
        <p:txBody>
          <a:bodyPr vert="horz" wrap="square" lIns="0" tIns="15114" rIns="0" bIns="0" rtlCol="0">
            <a:spAutoFit/>
          </a:bodyPr>
          <a:lstStyle/>
          <a:p>
            <a:pPr marL="17382">
              <a:spcBef>
                <a:spcPts val="119"/>
              </a:spcBef>
            </a:pPr>
            <a:r>
              <a:rPr spc="-5" dirty="0">
                <a:latin typeface="Calibri"/>
                <a:cs typeface="Calibri"/>
              </a:rPr>
              <a:t>Thẻ </a:t>
            </a:r>
            <a:r>
              <a:rPr dirty="0">
                <a:latin typeface="Calibri"/>
                <a:cs typeface="Calibri"/>
              </a:rPr>
              <a:t>B </a:t>
            </a:r>
            <a:r>
              <a:rPr spc="-5" dirty="0">
                <a:latin typeface="Arial"/>
                <a:cs typeface="Arial"/>
              </a:rPr>
              <a:t>hiển </a:t>
            </a:r>
            <a:r>
              <a:rPr dirty="0">
                <a:latin typeface="Arial"/>
                <a:cs typeface="Arial"/>
              </a:rPr>
              <a:t>thị </a:t>
            </a:r>
            <a:r>
              <a:rPr spc="-11" dirty="0">
                <a:latin typeface="Arial"/>
                <a:cs typeface="Arial"/>
              </a:rPr>
              <a:t>phần </a:t>
            </a:r>
            <a:r>
              <a:rPr dirty="0">
                <a:latin typeface="Arial"/>
                <a:cs typeface="Arial"/>
              </a:rPr>
              <a:t>văn </a:t>
            </a:r>
            <a:r>
              <a:rPr spc="-5" dirty="0">
                <a:latin typeface="Arial"/>
                <a:cs typeface="Arial"/>
              </a:rPr>
              <a:t>bản in đậm </a:t>
            </a:r>
            <a:r>
              <a:rPr dirty="0">
                <a:latin typeface="Arial"/>
                <a:cs typeface="Arial"/>
              </a:rPr>
              <a:t>và </a:t>
            </a:r>
            <a:r>
              <a:rPr spc="-11" dirty="0">
                <a:latin typeface="Arial"/>
                <a:cs typeface="Arial"/>
              </a:rPr>
              <a:t>được </a:t>
            </a:r>
            <a:r>
              <a:rPr spc="-5" dirty="0">
                <a:latin typeface="Arial"/>
                <a:cs typeface="Arial"/>
              </a:rPr>
              <a:t>bao trong các &lt;b&gt; </a:t>
            </a:r>
            <a:r>
              <a:rPr dirty="0">
                <a:latin typeface="Arial"/>
                <a:cs typeface="Arial"/>
              </a:rPr>
              <a:t>và &lt;/ </a:t>
            </a:r>
            <a:r>
              <a:rPr spc="-5" dirty="0">
                <a:latin typeface="Arial"/>
                <a:cs typeface="Arial"/>
              </a:rPr>
              <a:t>b&gt;</a:t>
            </a:r>
            <a:r>
              <a:rPr spc="90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thẻ.</a:t>
            </a:r>
            <a:endParaRPr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400" dirty="0">
              <a:latin typeface="Times New Roman"/>
              <a:cs typeface="Times New Roman"/>
            </a:endParaRPr>
          </a:p>
          <a:p>
            <a:pPr>
              <a:spcBef>
                <a:spcPts val="30"/>
              </a:spcBef>
            </a:pPr>
            <a:endParaRPr dirty="0">
              <a:latin typeface="Times New Roman"/>
              <a:cs typeface="Times New Roman"/>
            </a:endParaRPr>
          </a:p>
          <a:p>
            <a:pPr marL="30985" indent="-16628"/>
            <a:r>
              <a:rPr spc="-5" dirty="0">
                <a:latin typeface="Calibri"/>
                <a:cs typeface="Calibri"/>
              </a:rPr>
              <a:t>Thẻ </a:t>
            </a:r>
            <a:r>
              <a:rPr dirty="0">
                <a:latin typeface="Calibri"/>
                <a:cs typeface="Calibri"/>
              </a:rPr>
              <a:t>i </a:t>
            </a:r>
            <a:r>
              <a:rPr spc="-5" dirty="0">
                <a:latin typeface="Arial"/>
                <a:cs typeface="Arial"/>
              </a:rPr>
              <a:t>hiển </a:t>
            </a:r>
            <a:r>
              <a:rPr dirty="0">
                <a:latin typeface="Arial"/>
                <a:cs typeface="Arial"/>
              </a:rPr>
              <a:t>thị </a:t>
            </a:r>
            <a:r>
              <a:rPr spc="-11" dirty="0">
                <a:latin typeface="Arial"/>
                <a:cs typeface="Arial"/>
              </a:rPr>
              <a:t>phần </a:t>
            </a:r>
            <a:r>
              <a:rPr dirty="0">
                <a:latin typeface="Arial"/>
                <a:cs typeface="Arial"/>
              </a:rPr>
              <a:t>văn </a:t>
            </a:r>
            <a:r>
              <a:rPr spc="-5" dirty="0">
                <a:latin typeface="Arial"/>
                <a:cs typeface="Arial"/>
              </a:rPr>
              <a:t>bản in </a:t>
            </a:r>
            <a:r>
              <a:rPr spc="-11" dirty="0">
                <a:latin typeface="Arial"/>
                <a:cs typeface="Arial"/>
              </a:rPr>
              <a:t>nghiêng </a:t>
            </a:r>
            <a:r>
              <a:rPr dirty="0">
                <a:latin typeface="Arial"/>
                <a:cs typeface="Arial"/>
              </a:rPr>
              <a:t>và </a:t>
            </a:r>
            <a:r>
              <a:rPr spc="-11" dirty="0">
                <a:latin typeface="Arial"/>
                <a:cs typeface="Arial"/>
              </a:rPr>
              <a:t>được </a:t>
            </a:r>
            <a:r>
              <a:rPr spc="-5" dirty="0">
                <a:latin typeface="Arial"/>
                <a:cs typeface="Arial"/>
              </a:rPr>
              <a:t>bao trong các &lt;i&gt; </a:t>
            </a:r>
            <a:r>
              <a:rPr dirty="0">
                <a:latin typeface="Arial"/>
                <a:cs typeface="Arial"/>
              </a:rPr>
              <a:t>và &lt;/ </a:t>
            </a:r>
            <a:r>
              <a:rPr spc="-5" dirty="0">
                <a:latin typeface="Arial"/>
                <a:cs typeface="Arial"/>
              </a:rPr>
              <a:t>i&gt;</a:t>
            </a:r>
            <a:r>
              <a:rPr spc="119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thẻ.</a:t>
            </a:r>
            <a:endParaRPr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400" dirty="0">
              <a:latin typeface="Times New Roman"/>
              <a:cs typeface="Times New Roman"/>
            </a:endParaRPr>
          </a:p>
          <a:p>
            <a:pPr>
              <a:spcBef>
                <a:spcPts val="11"/>
              </a:spcBef>
            </a:pPr>
            <a:endParaRPr sz="2400" dirty="0">
              <a:latin typeface="Times New Roman"/>
              <a:cs typeface="Times New Roman"/>
            </a:endParaRPr>
          </a:p>
          <a:p>
            <a:pPr marL="30985" marR="97494">
              <a:lnSpc>
                <a:spcPts val="2344"/>
              </a:lnSpc>
            </a:pPr>
            <a:r>
              <a:rPr spc="-5" dirty="0">
                <a:latin typeface="Calibri"/>
                <a:cs typeface="Calibri"/>
              </a:rPr>
              <a:t>Thẻ SMALL </a:t>
            </a:r>
            <a:r>
              <a:rPr spc="-5" dirty="0">
                <a:latin typeface="Arial"/>
                <a:cs typeface="Arial"/>
              </a:rPr>
              <a:t>làm </a:t>
            </a:r>
            <a:r>
              <a:rPr dirty="0">
                <a:latin typeface="Arial"/>
                <a:cs typeface="Arial"/>
              </a:rPr>
              <a:t>cho văn </a:t>
            </a:r>
            <a:r>
              <a:rPr spc="-5" dirty="0">
                <a:latin typeface="Arial"/>
                <a:cs typeface="Arial"/>
              </a:rPr>
              <a:t>bản </a:t>
            </a:r>
            <a:r>
              <a:rPr spc="-11" dirty="0">
                <a:latin typeface="Arial"/>
                <a:cs typeface="Arial"/>
              </a:rPr>
              <a:t>xuất </a:t>
            </a:r>
            <a:r>
              <a:rPr spc="-5" dirty="0">
                <a:latin typeface="Arial"/>
                <a:cs typeface="Arial"/>
              </a:rPr>
              <a:t>hiện nhỏ hơn trong trình </a:t>
            </a:r>
            <a:r>
              <a:rPr spc="-11" dirty="0">
                <a:latin typeface="Arial"/>
                <a:cs typeface="Arial"/>
              </a:rPr>
              <a:t>duyệt </a:t>
            </a:r>
            <a:r>
              <a:rPr dirty="0">
                <a:latin typeface="Arial"/>
                <a:cs typeface="Arial"/>
              </a:rPr>
              <a:t>và </a:t>
            </a:r>
            <a:r>
              <a:rPr spc="-5" dirty="0">
                <a:latin typeface="Arial"/>
                <a:cs typeface="Arial"/>
              </a:rPr>
              <a:t>được </a:t>
            </a:r>
            <a:r>
              <a:rPr spc="-11" dirty="0">
                <a:latin typeface="Arial"/>
                <a:cs typeface="Arial"/>
              </a:rPr>
              <a:t>bao  </a:t>
            </a:r>
            <a:r>
              <a:rPr spc="-5" dirty="0">
                <a:latin typeface="Arial"/>
                <a:cs typeface="Arial"/>
              </a:rPr>
              <a:t>trong </a:t>
            </a:r>
            <a:r>
              <a:rPr dirty="0">
                <a:latin typeface="Arial"/>
                <a:cs typeface="Arial"/>
              </a:rPr>
              <a:t>các </a:t>
            </a:r>
            <a:r>
              <a:rPr spc="-5" dirty="0">
                <a:latin typeface="Arial"/>
                <a:cs typeface="Arial"/>
              </a:rPr>
              <a:t>&lt;small&gt; </a:t>
            </a:r>
            <a:r>
              <a:rPr dirty="0">
                <a:latin typeface="Arial"/>
                <a:cs typeface="Arial"/>
              </a:rPr>
              <a:t>và &lt;/ </a:t>
            </a:r>
            <a:r>
              <a:rPr spc="-5" dirty="0">
                <a:latin typeface="Arial"/>
                <a:cs typeface="Arial"/>
              </a:rPr>
              <a:t>small&gt;</a:t>
            </a:r>
            <a:r>
              <a:rPr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thẻ.</a:t>
            </a:r>
            <a:endParaRPr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400" dirty="0">
              <a:latin typeface="Times New Roman"/>
              <a:cs typeface="Times New Roman"/>
            </a:endParaRPr>
          </a:p>
          <a:p>
            <a:pPr marL="20407" marR="6047">
              <a:lnSpc>
                <a:spcPts val="2344"/>
              </a:lnSpc>
              <a:spcBef>
                <a:spcPts val="2070"/>
              </a:spcBef>
            </a:pPr>
            <a:r>
              <a:rPr spc="-5" dirty="0">
                <a:latin typeface="Calibri"/>
                <a:cs typeface="Calibri"/>
              </a:rPr>
              <a:t>Thẻ </a:t>
            </a:r>
            <a:r>
              <a:rPr dirty="0">
                <a:latin typeface="Calibri"/>
                <a:cs typeface="Calibri"/>
              </a:rPr>
              <a:t>U </a:t>
            </a:r>
            <a:r>
              <a:rPr spc="-5" dirty="0">
                <a:latin typeface="Arial"/>
                <a:cs typeface="Arial"/>
              </a:rPr>
              <a:t>nhấn mạnh </a:t>
            </a:r>
            <a:r>
              <a:rPr spc="-11" dirty="0">
                <a:latin typeface="Calibri"/>
                <a:cs typeface="Calibri"/>
              </a:rPr>
              <a:t>(gạch </a:t>
            </a:r>
            <a:r>
              <a:rPr dirty="0">
                <a:latin typeface="Calibri"/>
                <a:cs typeface="Calibri"/>
              </a:rPr>
              <a:t>chân) </a:t>
            </a:r>
            <a:r>
              <a:rPr spc="-5" dirty="0">
                <a:latin typeface="Arial"/>
                <a:cs typeface="Arial"/>
              </a:rPr>
              <a:t>một </a:t>
            </a:r>
            <a:r>
              <a:rPr dirty="0">
                <a:latin typeface="Arial"/>
                <a:cs typeface="Arial"/>
              </a:rPr>
              <a:t>văn </a:t>
            </a:r>
            <a:r>
              <a:rPr spc="-5" dirty="0">
                <a:latin typeface="Arial"/>
                <a:cs typeface="Arial"/>
              </a:rPr>
              <a:t>bản </a:t>
            </a:r>
            <a:r>
              <a:rPr dirty="0">
                <a:latin typeface="Arial"/>
                <a:cs typeface="Arial"/>
              </a:rPr>
              <a:t>và </a:t>
            </a:r>
            <a:r>
              <a:rPr spc="-11" dirty="0">
                <a:latin typeface="Arial"/>
                <a:cs typeface="Arial"/>
              </a:rPr>
              <a:t>được </a:t>
            </a:r>
            <a:r>
              <a:rPr spc="-5" dirty="0">
                <a:latin typeface="Arial"/>
                <a:cs typeface="Arial"/>
              </a:rPr>
              <a:t>bao trong </a:t>
            </a:r>
            <a:r>
              <a:rPr dirty="0">
                <a:latin typeface="Arial"/>
                <a:cs typeface="Arial"/>
              </a:rPr>
              <a:t>các &lt;u&gt; và &lt;/ </a:t>
            </a:r>
            <a:r>
              <a:rPr spc="-5" dirty="0">
                <a:latin typeface="Arial"/>
                <a:cs typeface="Arial"/>
              </a:rPr>
              <a:t>u&gt;  thẻ.</a:t>
            </a:r>
            <a:endParaRPr dirty="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55226" y="825754"/>
            <a:ext cx="7368539" cy="387648"/>
          </a:xfrm>
          <a:prstGeom prst="rect">
            <a:avLst/>
          </a:prstGeom>
        </p:spPr>
        <p:txBody>
          <a:bodyPr vert="horz" wrap="square" lIns="0" tIns="18139" rIns="0" bIns="0" rtlCol="0">
            <a:spAutoFit/>
          </a:bodyPr>
          <a:lstStyle/>
          <a:p>
            <a:pPr marL="341610" indent="-326493">
              <a:spcBef>
                <a:spcPts val="144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2364" algn="l"/>
              </a:tabLst>
            </a:pPr>
            <a:r>
              <a:rPr sz="2400" dirty="0">
                <a:latin typeface="Calibri"/>
                <a:cs typeface="Calibri"/>
              </a:rPr>
              <a:t>Các phần tử </a:t>
            </a:r>
            <a:r>
              <a:rPr sz="2400" spc="5" dirty="0">
                <a:latin typeface="Calibri"/>
                <a:cs typeface="Calibri"/>
              </a:rPr>
              <a:t>định </a:t>
            </a:r>
            <a:r>
              <a:rPr sz="2400" dirty="0">
                <a:latin typeface="Calibri"/>
                <a:cs typeface="Calibri"/>
              </a:rPr>
              <a:t>dạng </a:t>
            </a:r>
            <a:r>
              <a:rPr sz="2400" spc="5" dirty="0">
                <a:latin typeface="Calibri"/>
                <a:cs typeface="Calibri"/>
              </a:rPr>
              <a:t>thường </a:t>
            </a:r>
            <a:r>
              <a:rPr sz="2400" dirty="0">
                <a:latin typeface="Calibri"/>
                <a:cs typeface="Calibri"/>
              </a:rPr>
              <a:t>được sử </a:t>
            </a:r>
            <a:r>
              <a:rPr sz="2400" spc="5" dirty="0">
                <a:latin typeface="Calibri"/>
                <a:cs typeface="Calibri"/>
              </a:rPr>
              <a:t>dụng như</a:t>
            </a:r>
            <a:r>
              <a:rPr sz="2400" spc="-263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sau: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6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/>
              <a:t>3</a:t>
            </a:r>
            <a:r>
              <a:rPr lang="vi-VN" smtClean="0"/>
              <a:t> -</a:t>
            </a:r>
            <a:r>
              <a:rPr lang="en-US" smtClean="0"/>
              <a:t> Định dạng văn bản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691507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17426" y="-57911"/>
            <a:ext cx="11757152" cy="8168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9787" y="7591"/>
            <a:ext cx="3877735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lang="vi-VN" spc="-5" dirty="0"/>
              <a:t>ĐỊNH DẠNG</a:t>
            </a:r>
            <a:r>
              <a:rPr lang="vi-VN" spc="-90" dirty="0"/>
              <a:t> </a:t>
            </a:r>
            <a:r>
              <a:rPr lang="vi-VN" spc="-5" dirty="0"/>
              <a:t>3-5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idx="12"/>
          </p:nvPr>
        </p:nvSpPr>
        <p:spPr>
          <a:xfrm>
            <a:off x="11582404" y="6530874"/>
            <a:ext cx="533398" cy="2180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709"/>
              </a:lnSpc>
            </a:pPr>
            <a:fld id="{81D60167-4931-47E6-BA6A-407CBD079E47}" type="slidenum">
              <a:rPr dirty="0"/>
              <a:pPr marL="30231">
                <a:lnSpc>
                  <a:spcPts val="1709"/>
                </a:lnSpc>
              </a:pPr>
              <a:t>9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755227" y="825755"/>
            <a:ext cx="10191328" cy="4547761"/>
          </a:xfrm>
          <a:prstGeom prst="rect">
            <a:avLst/>
          </a:prstGeom>
        </p:spPr>
        <p:txBody>
          <a:bodyPr vert="horz" wrap="square" lIns="0" tIns="18139" rIns="0" bIns="0" rtlCol="0">
            <a:spAutoFit/>
          </a:bodyPr>
          <a:lstStyle/>
          <a:p>
            <a:pPr marL="341610" indent="-326493">
              <a:spcBef>
                <a:spcPts val="144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2364" algn="l"/>
              </a:tabLst>
            </a:pPr>
            <a:r>
              <a:rPr sz="2400" spc="5" dirty="0">
                <a:latin typeface="Calibri"/>
                <a:cs typeface="Calibri"/>
              </a:rPr>
              <a:t>Mã </a:t>
            </a:r>
            <a:r>
              <a:rPr sz="2400" dirty="0">
                <a:latin typeface="Calibri"/>
                <a:cs typeface="Calibri"/>
              </a:rPr>
              <a:t>số câu liên quan </a:t>
            </a:r>
            <a:r>
              <a:rPr sz="2400" spc="5" dirty="0">
                <a:latin typeface="Calibri"/>
                <a:cs typeface="Calibri"/>
              </a:rPr>
              <a:t>chứng minh </a:t>
            </a:r>
            <a:r>
              <a:rPr sz="2400" dirty="0">
                <a:latin typeface="Calibri"/>
                <a:cs typeface="Calibri"/>
              </a:rPr>
              <a:t>việc sử </a:t>
            </a:r>
            <a:r>
              <a:rPr sz="2400" spc="5" dirty="0">
                <a:latin typeface="Calibri"/>
                <a:cs typeface="Calibri"/>
              </a:rPr>
              <a:t>dụng </a:t>
            </a:r>
            <a:r>
              <a:rPr sz="2400" dirty="0">
                <a:latin typeface="Calibri"/>
                <a:cs typeface="Calibri"/>
              </a:rPr>
              <a:t>các phần tử </a:t>
            </a:r>
            <a:r>
              <a:rPr sz="2400" spc="5" dirty="0">
                <a:latin typeface="Calibri"/>
                <a:cs typeface="Calibri"/>
              </a:rPr>
              <a:t>định </a:t>
            </a:r>
            <a:r>
              <a:rPr sz="2400" dirty="0">
                <a:latin typeface="Calibri"/>
                <a:cs typeface="Calibri"/>
              </a:rPr>
              <a:t>dạng cơ</a:t>
            </a:r>
            <a:r>
              <a:rPr sz="2400" spc="-334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bản.</a:t>
            </a:r>
            <a:endParaRPr sz="2400">
              <a:latin typeface="Calibri"/>
              <a:cs typeface="Calibri"/>
            </a:endParaRPr>
          </a:p>
          <a:p>
            <a:pPr marL="15114">
              <a:spcBef>
                <a:spcPts val="2827"/>
              </a:spcBef>
            </a:pPr>
            <a:r>
              <a:rPr sz="1900" spc="-5" dirty="0">
                <a:latin typeface="Calibri"/>
                <a:cs typeface="Calibri"/>
              </a:rPr>
              <a:t>&lt;!DOCTYPE</a:t>
            </a:r>
            <a:r>
              <a:rPr sz="1900" spc="5" dirty="0">
                <a:latin typeface="Calibri"/>
                <a:cs typeface="Calibri"/>
              </a:rPr>
              <a:t> </a:t>
            </a:r>
            <a:r>
              <a:rPr sz="1900" spc="-5" dirty="0">
                <a:latin typeface="Calibri"/>
                <a:cs typeface="Calibri"/>
              </a:rPr>
              <a:t>html&gt;</a:t>
            </a:r>
            <a:endParaRPr sz="1900">
              <a:latin typeface="Calibri"/>
              <a:cs typeface="Calibri"/>
            </a:endParaRPr>
          </a:p>
          <a:p>
            <a:pPr marL="15114"/>
            <a:r>
              <a:rPr sz="1900" spc="-11" dirty="0">
                <a:latin typeface="Calibri"/>
                <a:cs typeface="Calibri"/>
              </a:rPr>
              <a:t>&lt;html&gt;</a:t>
            </a:r>
            <a:endParaRPr sz="1900">
              <a:latin typeface="Calibri"/>
              <a:cs typeface="Calibri"/>
            </a:endParaRPr>
          </a:p>
          <a:p>
            <a:pPr marL="123192"/>
            <a:r>
              <a:rPr sz="1900" spc="-5" dirty="0">
                <a:latin typeface="Calibri"/>
                <a:cs typeface="Calibri"/>
              </a:rPr>
              <a:t>&lt;head&gt;</a:t>
            </a:r>
            <a:endParaRPr sz="1900">
              <a:latin typeface="Calibri"/>
              <a:cs typeface="Calibri"/>
            </a:endParaRPr>
          </a:p>
          <a:p>
            <a:pPr marL="234289">
              <a:spcBef>
                <a:spcPts val="5"/>
              </a:spcBef>
            </a:pPr>
            <a:r>
              <a:rPr sz="1900" spc="-11" dirty="0">
                <a:latin typeface="Calibri"/>
                <a:cs typeface="Calibri"/>
              </a:rPr>
              <a:t>&lt;title&gt;Formats&lt;/title&gt;</a:t>
            </a:r>
            <a:endParaRPr sz="1900">
              <a:latin typeface="Calibri"/>
              <a:cs typeface="Calibri"/>
            </a:endParaRPr>
          </a:p>
          <a:p>
            <a:pPr marL="123192"/>
            <a:r>
              <a:rPr sz="1900" spc="-11" dirty="0">
                <a:latin typeface="Calibri"/>
                <a:cs typeface="Calibri"/>
              </a:rPr>
              <a:t>&lt;/head&gt;</a:t>
            </a:r>
            <a:endParaRPr sz="1900">
              <a:latin typeface="Calibri"/>
              <a:cs typeface="Calibri"/>
            </a:endParaRPr>
          </a:p>
          <a:p>
            <a:pPr marL="123192"/>
            <a:r>
              <a:rPr sz="1900" spc="-11" dirty="0">
                <a:latin typeface="Calibri"/>
                <a:cs typeface="Calibri"/>
              </a:rPr>
              <a:t>&lt;body&gt;</a:t>
            </a:r>
            <a:endParaRPr sz="1900">
              <a:latin typeface="Calibri"/>
              <a:cs typeface="Calibri"/>
            </a:endParaRPr>
          </a:p>
          <a:p>
            <a:pPr marL="234289"/>
            <a:r>
              <a:rPr sz="1900" spc="-11" dirty="0">
                <a:latin typeface="Calibri"/>
                <a:cs typeface="Calibri"/>
              </a:rPr>
              <a:t>&lt;h2&gt;Using </a:t>
            </a:r>
            <a:r>
              <a:rPr sz="1900" spc="-5" dirty="0">
                <a:latin typeface="Calibri"/>
                <a:cs typeface="Calibri"/>
              </a:rPr>
              <a:t>HTML </a:t>
            </a:r>
            <a:r>
              <a:rPr sz="1900" spc="-11" dirty="0">
                <a:latin typeface="Calibri"/>
                <a:cs typeface="Calibri"/>
              </a:rPr>
              <a:t>Formatting</a:t>
            </a:r>
            <a:r>
              <a:rPr sz="1900" spc="49" dirty="0">
                <a:latin typeface="Calibri"/>
                <a:cs typeface="Calibri"/>
              </a:rPr>
              <a:t> </a:t>
            </a:r>
            <a:r>
              <a:rPr sz="1900" spc="-11" dirty="0">
                <a:latin typeface="Calibri"/>
                <a:cs typeface="Calibri"/>
              </a:rPr>
              <a:t>Elements&lt;/h2&gt;&lt;br&gt;</a:t>
            </a:r>
            <a:endParaRPr sz="1900">
              <a:latin typeface="Calibri"/>
              <a:cs typeface="Calibri"/>
            </a:endParaRPr>
          </a:p>
          <a:p>
            <a:pPr marL="234289"/>
            <a:r>
              <a:rPr sz="1900" spc="-11" dirty="0">
                <a:latin typeface="Calibri"/>
                <a:cs typeface="Calibri"/>
              </a:rPr>
              <a:t>&lt;b&gt;This </a:t>
            </a:r>
            <a:r>
              <a:rPr sz="1900" spc="-19" dirty="0">
                <a:latin typeface="Calibri"/>
                <a:cs typeface="Calibri"/>
              </a:rPr>
              <a:t>text </a:t>
            </a:r>
            <a:r>
              <a:rPr sz="1900" spc="-5" dirty="0">
                <a:latin typeface="Calibri"/>
                <a:cs typeface="Calibri"/>
              </a:rPr>
              <a:t>is </a:t>
            </a:r>
            <a:r>
              <a:rPr sz="1900" spc="-11" dirty="0">
                <a:latin typeface="Calibri"/>
                <a:cs typeface="Calibri"/>
              </a:rPr>
              <a:t>displayed </a:t>
            </a:r>
            <a:r>
              <a:rPr sz="1900" spc="-5" dirty="0">
                <a:latin typeface="Calibri"/>
                <a:cs typeface="Calibri"/>
              </a:rPr>
              <a:t>in</a:t>
            </a:r>
            <a:r>
              <a:rPr sz="1900" dirty="0">
                <a:latin typeface="Calibri"/>
                <a:cs typeface="Calibri"/>
              </a:rPr>
              <a:t> </a:t>
            </a:r>
            <a:r>
              <a:rPr sz="1900" spc="-11" dirty="0">
                <a:latin typeface="Calibri"/>
                <a:cs typeface="Calibri"/>
              </a:rPr>
              <a:t>bold.&lt;/b&gt;&lt;br&gt;</a:t>
            </a:r>
            <a:endParaRPr sz="1900">
              <a:latin typeface="Calibri"/>
              <a:cs typeface="Calibri"/>
            </a:endParaRPr>
          </a:p>
          <a:p>
            <a:pPr marL="234289"/>
            <a:r>
              <a:rPr sz="1900" spc="-5" dirty="0">
                <a:latin typeface="Calibri"/>
                <a:cs typeface="Calibri"/>
              </a:rPr>
              <a:t>&lt;i&gt;This </a:t>
            </a:r>
            <a:r>
              <a:rPr sz="1900" spc="-19" dirty="0">
                <a:latin typeface="Calibri"/>
                <a:cs typeface="Calibri"/>
              </a:rPr>
              <a:t>text </a:t>
            </a:r>
            <a:r>
              <a:rPr sz="1900" spc="-5" dirty="0">
                <a:latin typeface="Calibri"/>
                <a:cs typeface="Calibri"/>
              </a:rPr>
              <a:t>is </a:t>
            </a:r>
            <a:r>
              <a:rPr sz="1900" spc="-11" dirty="0">
                <a:latin typeface="Calibri"/>
                <a:cs typeface="Calibri"/>
              </a:rPr>
              <a:t>displayed </a:t>
            </a:r>
            <a:r>
              <a:rPr sz="1900" spc="-5" dirty="0">
                <a:latin typeface="Calibri"/>
                <a:cs typeface="Calibri"/>
              </a:rPr>
              <a:t>in</a:t>
            </a:r>
            <a:r>
              <a:rPr sz="1900" spc="-24" dirty="0">
                <a:latin typeface="Calibri"/>
                <a:cs typeface="Calibri"/>
              </a:rPr>
              <a:t> </a:t>
            </a:r>
            <a:r>
              <a:rPr sz="1900" spc="-5" dirty="0">
                <a:latin typeface="Calibri"/>
                <a:cs typeface="Calibri"/>
              </a:rPr>
              <a:t>italic.&lt;/i&gt;&lt;br&gt;</a:t>
            </a:r>
            <a:endParaRPr sz="1900">
              <a:latin typeface="Calibri"/>
              <a:cs typeface="Calibri"/>
            </a:endParaRPr>
          </a:p>
          <a:p>
            <a:pPr marL="234289"/>
            <a:r>
              <a:rPr sz="1900" spc="-11" dirty="0">
                <a:latin typeface="Calibri"/>
                <a:cs typeface="Calibri"/>
              </a:rPr>
              <a:t>&lt;u&gt;This </a:t>
            </a:r>
            <a:r>
              <a:rPr sz="1900" spc="-19" dirty="0">
                <a:latin typeface="Calibri"/>
                <a:cs typeface="Calibri"/>
              </a:rPr>
              <a:t>text </a:t>
            </a:r>
            <a:r>
              <a:rPr sz="1900" spc="-5" dirty="0">
                <a:latin typeface="Calibri"/>
                <a:cs typeface="Calibri"/>
              </a:rPr>
              <a:t>is</a:t>
            </a:r>
            <a:r>
              <a:rPr sz="1900" spc="5" dirty="0">
                <a:latin typeface="Calibri"/>
                <a:cs typeface="Calibri"/>
              </a:rPr>
              <a:t> </a:t>
            </a:r>
            <a:r>
              <a:rPr sz="1900" spc="-5" dirty="0">
                <a:latin typeface="Calibri"/>
                <a:cs typeface="Calibri"/>
              </a:rPr>
              <a:t>underlined.&lt;/u&gt;&lt;br&gt;</a:t>
            </a:r>
            <a:endParaRPr sz="1900">
              <a:latin typeface="Calibri"/>
              <a:cs typeface="Calibri"/>
            </a:endParaRPr>
          </a:p>
          <a:p>
            <a:pPr marL="234289"/>
            <a:r>
              <a:rPr sz="1900" spc="-5" dirty="0">
                <a:latin typeface="Calibri"/>
                <a:cs typeface="Calibri"/>
              </a:rPr>
              <a:t>&lt;small&gt;This </a:t>
            </a:r>
            <a:r>
              <a:rPr sz="1900" spc="-19" dirty="0">
                <a:latin typeface="Calibri"/>
                <a:cs typeface="Calibri"/>
              </a:rPr>
              <a:t>text </a:t>
            </a:r>
            <a:r>
              <a:rPr sz="1900" spc="-5" dirty="0">
                <a:latin typeface="Calibri"/>
                <a:cs typeface="Calibri"/>
              </a:rPr>
              <a:t>is </a:t>
            </a:r>
            <a:r>
              <a:rPr sz="1900" spc="-11" dirty="0">
                <a:latin typeface="Calibri"/>
                <a:cs typeface="Calibri"/>
              </a:rPr>
              <a:t>displayed</a:t>
            </a:r>
            <a:r>
              <a:rPr sz="1900" spc="-24" dirty="0">
                <a:latin typeface="Calibri"/>
                <a:cs typeface="Calibri"/>
              </a:rPr>
              <a:t> smaller.&lt;/small&gt;</a:t>
            </a:r>
            <a:endParaRPr sz="1900">
              <a:latin typeface="Calibri"/>
              <a:cs typeface="Calibri"/>
            </a:endParaRPr>
          </a:p>
          <a:p>
            <a:pPr marL="123192"/>
            <a:r>
              <a:rPr sz="1900" spc="-11" dirty="0">
                <a:latin typeface="Calibri"/>
                <a:cs typeface="Calibri"/>
              </a:rPr>
              <a:t>&lt;/body&gt;</a:t>
            </a:r>
            <a:endParaRPr sz="1900">
              <a:latin typeface="Calibri"/>
              <a:cs typeface="Calibri"/>
            </a:endParaRPr>
          </a:p>
          <a:p>
            <a:pPr marL="15114"/>
            <a:r>
              <a:rPr sz="1900" spc="-11" dirty="0">
                <a:latin typeface="Calibri"/>
                <a:cs typeface="Calibri"/>
              </a:rPr>
              <a:t>&lt;/html&gt;</a:t>
            </a:r>
            <a:endParaRPr sz="19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537978" y="1931684"/>
            <a:ext cx="5354779" cy="337563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/>
              <a:t>3</a:t>
            </a:r>
            <a:r>
              <a:rPr lang="vi-VN" smtClean="0"/>
              <a:t> -</a:t>
            </a:r>
            <a:r>
              <a:rPr lang="en-US" smtClean="0"/>
              <a:t> Định dạng văn bản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277719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6741</TotalTime>
  <Words>2720</Words>
  <Application>Microsoft Office PowerPoint</Application>
  <PresentationFormat>Custom</PresentationFormat>
  <Paragraphs>400</Paragraphs>
  <Slides>30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30</vt:i4>
      </vt:variant>
    </vt:vector>
  </HeadingPairs>
  <TitlesOfParts>
    <vt:vector size="32" baseType="lpstr">
      <vt:lpstr>Office Theme</vt:lpstr>
      <vt:lpstr>1_Office Theme</vt:lpstr>
      <vt:lpstr>Bài 3 Định dạng văn bản </vt:lpstr>
      <vt:lpstr>MỤC TIÊU</vt:lpstr>
      <vt:lpstr>GIỚI THIỆU</vt:lpstr>
      <vt:lpstr>CÁC THẺ TIÊU ĐỀ 1-2</vt:lpstr>
      <vt:lpstr>CÁC THẺ TIÊU ĐỀ 2-2</vt:lpstr>
      <vt:lpstr>PHẦN TỬ HGROUP</vt:lpstr>
      <vt:lpstr>ĐỊNH DẠNG 1-5</vt:lpstr>
      <vt:lpstr>ĐỊNH DẠNG 2-5</vt:lpstr>
      <vt:lpstr>ĐỊNH DẠNG 3-5</vt:lpstr>
      <vt:lpstr>ĐỊNH DẠNG 4-5</vt:lpstr>
      <vt:lpstr>ĐỊNH DẠNG 5-5</vt:lpstr>
      <vt:lpstr>ĐỊNH DẠNG VĂN BẢN TRƯỚC VÀ ĐƠN 1-2</vt:lpstr>
      <vt:lpstr>ĐỊNH VĂN BẢN TRƯỚC VÀ ĐƠN 2-2</vt:lpstr>
      <vt:lpstr>ĐỊNH DẠNG MỘT KHỐI- BLOCKQUOTE</vt:lpstr>
      <vt:lpstr>DANH SÁCH</vt:lpstr>
      <vt:lpstr>DANH SÁCH CÓ THỨ TỰ 1-2</vt:lpstr>
      <vt:lpstr>DANH SÁCH CÓ THỨ TỰ 2-2</vt:lpstr>
      <vt:lpstr>DANH SÁCH KHÔNG CÓ THỨ TỰ 1-3</vt:lpstr>
      <vt:lpstr>DANH SÁCH KHÔNG CÓ THỨ TỰ 2-3</vt:lpstr>
      <vt:lpstr>DANH SÁCH KHÔNG CÓ THỨ TỰ 3-3</vt:lpstr>
      <vt:lpstr>DANH SÁCH TỰ ĐỊNH NGHĨA 1-3</vt:lpstr>
      <vt:lpstr>DANH SÁCH TỰ ĐỊNH NGHĨA 2-3</vt:lpstr>
      <vt:lpstr>DANH SÁCH TỰ ĐỊNH NGHĨA 3-3</vt:lpstr>
      <vt:lpstr>MÀU NỀN VÀ MÀU CHỮ 1-2</vt:lpstr>
      <vt:lpstr>MÀU NỀN VÀ MÀU CHỮ 2-2</vt:lpstr>
      <vt:lpstr>TỆP HÌNH ẢNH NỀN</vt:lpstr>
      <vt:lpstr>TỔNG KẾT</vt:lpstr>
      <vt:lpstr>HỎI ĐÁP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Huy Dang</dc:creator>
  <cp:lastModifiedBy>Nguyen </cp:lastModifiedBy>
  <cp:revision>1961</cp:revision>
  <dcterms:created xsi:type="dcterms:W3CDTF">2018-01-11T08:27:42Z</dcterms:created>
  <dcterms:modified xsi:type="dcterms:W3CDTF">2020-03-13T03:04:10Z</dcterms:modified>
</cp:coreProperties>
</file>